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561" r:id="rId5"/>
    <p:sldId id="2562" r:id="rId6"/>
    <p:sldId id="2563" r:id="rId7"/>
    <p:sldId id="2564" r:id="rId8"/>
    <p:sldId id="2565" r:id="rId9"/>
    <p:sldId id="2566" r:id="rId10"/>
    <p:sldId id="2567" r:id="rId11"/>
    <p:sldId id="2568" r:id="rId12"/>
    <p:sldId id="2569" r:id="rId13"/>
    <p:sldId id="2570" r:id="rId14"/>
    <p:sldId id="2571" r:id="rId15"/>
    <p:sldId id="2572" r:id="rId16"/>
    <p:sldId id="2573" r:id="rId17"/>
    <p:sldId id="2574" r:id="rId18"/>
    <p:sldId id="2575" r:id="rId19"/>
    <p:sldId id="2576" r:id="rId20"/>
    <p:sldId id="2577" r:id="rId21"/>
    <p:sldId id="2578" r:id="rId22"/>
    <p:sldId id="2579" r:id="rId23"/>
    <p:sldId id="2580" r:id="rId24"/>
    <p:sldId id="2581" r:id="rId25"/>
    <p:sldId id="2582" r:id="rId26"/>
    <p:sldId id="25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derstanding MapReduce in Hadoop: Revolutionizing Big Data Processing" id="{CC5E0066-E697-4064-AD43-0C03FD0C145B}">
          <p14:sldIdLst>
            <p14:sldId id="2561"/>
            <p14:sldId id="2562"/>
          </p14:sldIdLst>
        </p14:section>
        <p14:section name="Introduction to Big Data and Hadoop" id="{5B339763-596C-4441-B6F3-002E2671A77F}">
          <p14:sldIdLst>
            <p14:sldId id="2563"/>
            <p14:sldId id="2564"/>
            <p14:sldId id="2565"/>
            <p14:sldId id="2566"/>
          </p14:sldIdLst>
        </p14:section>
        <p14:section name="Basics of MapReduce" id="{C1DF9F9B-3386-49C3-829F-92C59C28F7DD}">
          <p14:sldIdLst>
            <p14:sldId id="2567"/>
            <p14:sldId id="2568"/>
            <p14:sldId id="2569"/>
            <p14:sldId id="2570"/>
          </p14:sldIdLst>
        </p14:section>
        <p14:section name="MapReduce Architecture in Hadoop" id="{389E31CB-DE4D-4BA9-8382-FCD8B3F15138}">
          <p14:sldIdLst>
            <p14:sldId id="2571"/>
            <p14:sldId id="2572"/>
            <p14:sldId id="2573"/>
            <p14:sldId id="2574"/>
          </p14:sldIdLst>
        </p14:section>
        <p14:section name="Implementing MapReduce Programs" id="{05F1FAD5-9860-4554-9350-404359E34454}">
          <p14:sldIdLst>
            <p14:sldId id="2575"/>
            <p14:sldId id="2576"/>
            <p14:sldId id="2577"/>
            <p14:sldId id="2578"/>
          </p14:sldIdLst>
        </p14:section>
        <p14:section name="MapReduce Use Cases and Applications" id="{029109C8-5A4C-448F-96B5-E063F881B265}">
          <p14:sldIdLst>
            <p14:sldId id="2579"/>
            <p14:sldId id="2580"/>
            <p14:sldId id="2581"/>
            <p14:sldId id="2582"/>
          </p14:sldIdLst>
        </p14:section>
        <p14:section name="Conclusion" id="{6D6827E6-D770-49A9-9297-E7470AD068C9}">
          <p14:sldIdLst>
            <p14:sldId id="25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4619" autoAdjust="0"/>
  </p:normalViewPr>
  <p:slideViewPr>
    <p:cSldViewPr snapToGrid="0">
      <p:cViewPr varScale="1">
        <p:scale>
          <a:sx n="77" d="100"/>
          <a:sy n="77" d="100"/>
        </p:scale>
        <p:origin x="679" y="27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ata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6CFFE0-D990-4114-B2DA-7CF9256981BA}"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IN"/>
        </a:p>
      </dgm:t>
    </dgm:pt>
    <dgm:pt modelId="{3294933D-5FBB-4FB8-AA1F-A7F0151C1499}">
      <dgm:prSet/>
      <dgm:spPr/>
      <dgm:t>
        <a:bodyPr/>
        <a:lstStyle/>
        <a:p>
          <a:pPr>
            <a:lnSpc>
              <a:spcPct val="100000"/>
            </a:lnSpc>
            <a:defRPr b="1"/>
          </a:pPr>
          <a:r>
            <a:rPr lang="en-IN"/>
            <a:t>Understanding Big Data</a:t>
          </a:r>
        </a:p>
      </dgm:t>
    </dgm:pt>
    <dgm:pt modelId="{E750D197-FD2D-4137-A429-31CC00070489}" type="parTrans" cxnId="{EBE6373B-A92E-41D6-9F74-E7CF37A4AB03}">
      <dgm:prSet/>
      <dgm:spPr/>
      <dgm:t>
        <a:bodyPr/>
        <a:lstStyle/>
        <a:p>
          <a:endParaRPr lang="en-IN"/>
        </a:p>
      </dgm:t>
    </dgm:pt>
    <dgm:pt modelId="{0F8EBAD6-A1A3-48CF-B7AB-59007185430D}" type="sibTrans" cxnId="{EBE6373B-A92E-41D6-9F74-E7CF37A4AB03}">
      <dgm:prSet/>
      <dgm:spPr/>
      <dgm:t>
        <a:bodyPr/>
        <a:lstStyle/>
        <a:p>
          <a:pPr>
            <a:lnSpc>
              <a:spcPct val="100000"/>
            </a:lnSpc>
            <a:defRPr b="1"/>
          </a:pPr>
          <a:endParaRPr lang="en-IN"/>
        </a:p>
      </dgm:t>
    </dgm:pt>
    <dgm:pt modelId="{DADDD8A3-5213-459D-91D1-614F8D2CB01A}">
      <dgm:prSet/>
      <dgm:spPr/>
      <dgm:t>
        <a:bodyPr/>
        <a:lstStyle/>
        <a:p>
          <a:pPr>
            <a:lnSpc>
              <a:spcPct val="100000"/>
            </a:lnSpc>
          </a:pPr>
          <a:r>
            <a:rPr lang="en-IN"/>
            <a:t>Big Data encompasses large volumes of structured and unstructured data, challenging traditional processing methods.</a:t>
          </a:r>
        </a:p>
      </dgm:t>
    </dgm:pt>
    <dgm:pt modelId="{69A7637A-0CD6-4193-A5CD-7A8DC0D817EC}" type="parTrans" cxnId="{257A20B6-9B21-451C-B4E5-7B5C78081797}">
      <dgm:prSet/>
      <dgm:spPr/>
      <dgm:t>
        <a:bodyPr/>
        <a:lstStyle/>
        <a:p>
          <a:endParaRPr lang="en-IN"/>
        </a:p>
      </dgm:t>
    </dgm:pt>
    <dgm:pt modelId="{EA01BA75-47FD-47E2-861F-6F7C26B6C6DC}" type="sibTrans" cxnId="{257A20B6-9B21-451C-B4E5-7B5C78081797}">
      <dgm:prSet/>
      <dgm:spPr/>
      <dgm:t>
        <a:bodyPr/>
        <a:lstStyle/>
        <a:p>
          <a:endParaRPr lang="en-IN"/>
        </a:p>
      </dgm:t>
    </dgm:pt>
    <dgm:pt modelId="{ED670D5A-8B73-4127-A6D6-1E4AF16A4733}">
      <dgm:prSet/>
      <dgm:spPr/>
      <dgm:t>
        <a:bodyPr/>
        <a:lstStyle/>
        <a:p>
          <a:pPr>
            <a:lnSpc>
              <a:spcPct val="100000"/>
            </a:lnSpc>
            <a:defRPr b="1"/>
          </a:pPr>
          <a:r>
            <a:rPr lang="en-IN"/>
            <a:t>Data Storage Challenges</a:t>
          </a:r>
        </a:p>
      </dgm:t>
    </dgm:pt>
    <dgm:pt modelId="{2DBC9A26-D969-4DE4-ABB7-0AE51043A55E}" type="parTrans" cxnId="{74658086-3185-4A2B-BCEF-6D3A06286D5A}">
      <dgm:prSet/>
      <dgm:spPr/>
      <dgm:t>
        <a:bodyPr/>
        <a:lstStyle/>
        <a:p>
          <a:endParaRPr lang="en-IN"/>
        </a:p>
      </dgm:t>
    </dgm:pt>
    <dgm:pt modelId="{4A4ACBC2-0700-4248-A13C-0C9A94B34787}" type="sibTrans" cxnId="{74658086-3185-4A2B-BCEF-6D3A06286D5A}">
      <dgm:prSet/>
      <dgm:spPr/>
      <dgm:t>
        <a:bodyPr/>
        <a:lstStyle/>
        <a:p>
          <a:pPr>
            <a:lnSpc>
              <a:spcPct val="100000"/>
            </a:lnSpc>
            <a:defRPr b="1"/>
          </a:pPr>
          <a:endParaRPr lang="en-IN"/>
        </a:p>
      </dgm:t>
    </dgm:pt>
    <dgm:pt modelId="{83FD19DD-83AB-49B6-B1E2-FF0699B0E4AA}">
      <dgm:prSet/>
      <dgm:spPr/>
      <dgm:t>
        <a:bodyPr/>
        <a:lstStyle/>
        <a:p>
          <a:pPr>
            <a:lnSpc>
              <a:spcPct val="100000"/>
            </a:lnSpc>
          </a:pPr>
          <a:r>
            <a:rPr lang="en-IN"/>
            <a:t>One major challenge of Big Data is efficient data storage, which requires advanced technologies to handle volume.</a:t>
          </a:r>
        </a:p>
      </dgm:t>
    </dgm:pt>
    <dgm:pt modelId="{D60255E9-5C98-4671-BF96-3145B75F44C6}" type="parTrans" cxnId="{312C00F4-3E72-4D8B-861E-A5F99C3218AE}">
      <dgm:prSet/>
      <dgm:spPr/>
      <dgm:t>
        <a:bodyPr/>
        <a:lstStyle/>
        <a:p>
          <a:endParaRPr lang="en-IN"/>
        </a:p>
      </dgm:t>
    </dgm:pt>
    <dgm:pt modelId="{45453D2E-3DAF-4620-8A05-24D827C9354B}" type="sibTrans" cxnId="{312C00F4-3E72-4D8B-861E-A5F99C3218AE}">
      <dgm:prSet/>
      <dgm:spPr/>
      <dgm:t>
        <a:bodyPr/>
        <a:lstStyle/>
        <a:p>
          <a:endParaRPr lang="en-IN"/>
        </a:p>
      </dgm:t>
    </dgm:pt>
    <dgm:pt modelId="{7D819CE5-054C-492A-82AE-B2ACB0AFBCDA}">
      <dgm:prSet/>
      <dgm:spPr/>
      <dgm:t>
        <a:bodyPr/>
        <a:lstStyle/>
        <a:p>
          <a:pPr>
            <a:lnSpc>
              <a:spcPct val="100000"/>
            </a:lnSpc>
            <a:defRPr b="1"/>
          </a:pPr>
          <a:r>
            <a:rPr lang="en-IN"/>
            <a:t>Data Management and Analytics</a:t>
          </a:r>
        </a:p>
      </dgm:t>
    </dgm:pt>
    <dgm:pt modelId="{9240D696-D2CA-47BE-8CA7-3FF6CE33D5CC}" type="parTrans" cxnId="{4ED3C0B7-91DD-4E70-9770-15195DF5A72C}">
      <dgm:prSet/>
      <dgm:spPr/>
      <dgm:t>
        <a:bodyPr/>
        <a:lstStyle/>
        <a:p>
          <a:endParaRPr lang="en-IN"/>
        </a:p>
      </dgm:t>
    </dgm:pt>
    <dgm:pt modelId="{A4C1A345-FD5B-416D-BE0D-769A73FC32E7}" type="sibTrans" cxnId="{4ED3C0B7-91DD-4E70-9770-15195DF5A72C}">
      <dgm:prSet/>
      <dgm:spPr/>
      <dgm:t>
        <a:bodyPr/>
        <a:lstStyle/>
        <a:p>
          <a:endParaRPr lang="en-IN"/>
        </a:p>
      </dgm:t>
    </dgm:pt>
    <dgm:pt modelId="{637F7020-20BE-44B3-9CD2-04BB4D983B71}">
      <dgm:prSet/>
      <dgm:spPr/>
      <dgm:t>
        <a:bodyPr/>
        <a:lstStyle/>
        <a:p>
          <a:pPr>
            <a:lnSpc>
              <a:spcPct val="100000"/>
            </a:lnSpc>
          </a:pPr>
          <a:r>
            <a:rPr lang="en-IN"/>
            <a:t>Managing and analyzing Big Data efficiently is crucial for deriving insights and making informed decisions.</a:t>
          </a:r>
        </a:p>
      </dgm:t>
    </dgm:pt>
    <dgm:pt modelId="{FEC9981F-EF26-4547-8D30-B1093A0291F7}" type="parTrans" cxnId="{1991A035-B801-40E5-BB29-F61D7ACBBFDC}">
      <dgm:prSet/>
      <dgm:spPr/>
      <dgm:t>
        <a:bodyPr/>
        <a:lstStyle/>
        <a:p>
          <a:endParaRPr lang="en-IN"/>
        </a:p>
      </dgm:t>
    </dgm:pt>
    <dgm:pt modelId="{E9138F0D-7009-4DA8-BEA3-4951612BEF14}" type="sibTrans" cxnId="{1991A035-B801-40E5-BB29-F61D7ACBBFDC}">
      <dgm:prSet/>
      <dgm:spPr/>
      <dgm:t>
        <a:bodyPr/>
        <a:lstStyle/>
        <a:p>
          <a:endParaRPr lang="en-IN"/>
        </a:p>
      </dgm:t>
    </dgm:pt>
    <dgm:pt modelId="{17DE8C39-1C20-48AA-8E76-BBD6D071A8A3}" type="pres">
      <dgm:prSet presAssocID="{F46CFFE0-D990-4114-B2DA-7CF9256981BA}" presName="Root" presStyleCnt="0">
        <dgm:presLayoutVars>
          <dgm:dir/>
          <dgm:resizeHandles val="exact"/>
        </dgm:presLayoutVars>
      </dgm:prSet>
      <dgm:spPr/>
    </dgm:pt>
    <dgm:pt modelId="{602C6B76-9124-4602-B734-36DAACBCF3F4}" type="pres">
      <dgm:prSet presAssocID="{3294933D-5FBB-4FB8-AA1F-A7F0151C1499}" presName="Composite" presStyleCnt="0"/>
      <dgm:spPr/>
    </dgm:pt>
    <dgm:pt modelId="{4A3D50E2-F621-4C0D-9B3E-6813D04FC530}" type="pres">
      <dgm:prSet presAssocID="{3294933D-5FBB-4FB8-AA1F-A7F0151C1499}"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1175" r="22573" b="-3"/>
          <a:stretch/>
        </a:blipFill>
      </dgm:spPr>
      <dgm:extLst>
        <a:ext uri="{E40237B7-FDA0-4F09-8148-C483321AD2D9}">
          <dgm14:cNvPr xmlns:dgm14="http://schemas.microsoft.com/office/drawing/2010/diagram" id="0" name="" descr="abstract circuitry with digital grid background"/>
        </a:ext>
      </dgm:extLst>
    </dgm:pt>
    <dgm:pt modelId="{5FCC1F07-0F7A-4F71-985C-0245781FD186}" type="pres">
      <dgm:prSet presAssocID="{3294933D-5FBB-4FB8-AA1F-A7F0151C1499}" presName="Subtitle" presStyleLbl="revTx" presStyleIdx="0" presStyleCnt="6">
        <dgm:presLayoutVars>
          <dgm:chMax val="0"/>
          <dgm:bulletEnabled/>
        </dgm:presLayoutVars>
      </dgm:prSet>
      <dgm:spPr/>
    </dgm:pt>
    <dgm:pt modelId="{2756FBBF-9A39-4ED5-A23E-B71C2962D507}" type="pres">
      <dgm:prSet presAssocID="{3294933D-5FBB-4FB8-AA1F-A7F0151C1499}" presName="Description" presStyleLbl="revTx" presStyleIdx="1" presStyleCnt="6">
        <dgm:presLayoutVars>
          <dgm:bulletEnabled/>
        </dgm:presLayoutVars>
      </dgm:prSet>
      <dgm:spPr/>
    </dgm:pt>
    <dgm:pt modelId="{EFF65936-393E-412E-9BE3-67DB62E6F5A3}" type="pres">
      <dgm:prSet presAssocID="{0F8EBAD6-A1A3-48CF-B7AB-59007185430D}" presName="sibTrans" presStyleLbl="sibTrans2D1" presStyleIdx="0" presStyleCnt="0"/>
      <dgm:spPr/>
    </dgm:pt>
    <dgm:pt modelId="{428086D7-DD01-4340-A6C2-40BD63759215}" type="pres">
      <dgm:prSet presAssocID="{ED670D5A-8B73-4127-A6D6-1E4AF16A4733}" presName="Composite" presStyleCnt="0"/>
      <dgm:spPr/>
    </dgm:pt>
    <dgm:pt modelId="{FD0AD016-2B68-4F19-9A20-2915B9F9FCEC}" type="pres">
      <dgm:prSet presAssocID="{ED670D5A-8B73-4127-A6D6-1E4AF16A4733}"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1699" r="14550" b="-2"/>
          <a:stretch/>
        </a:blipFill>
      </dgm:spPr>
      <dgm:extLst>
        <a:ext uri="{E40237B7-FDA0-4F09-8148-C483321AD2D9}">
          <dgm14:cNvPr xmlns:dgm14="http://schemas.microsoft.com/office/drawing/2010/diagram" id="0" name="" descr="Big Data, Cloud Computing, Block Chain, Hybrid Cloud, Multi Cloud, web3, metaverse"/>
        </a:ext>
      </dgm:extLst>
    </dgm:pt>
    <dgm:pt modelId="{869B4782-322C-493C-82BF-76903B9AFFE0}" type="pres">
      <dgm:prSet presAssocID="{ED670D5A-8B73-4127-A6D6-1E4AF16A4733}" presName="Subtitle" presStyleLbl="revTx" presStyleIdx="2" presStyleCnt="6">
        <dgm:presLayoutVars>
          <dgm:chMax val="0"/>
          <dgm:bulletEnabled/>
        </dgm:presLayoutVars>
      </dgm:prSet>
      <dgm:spPr/>
    </dgm:pt>
    <dgm:pt modelId="{1C320D57-6569-457E-BA14-5AE76678799A}" type="pres">
      <dgm:prSet presAssocID="{ED670D5A-8B73-4127-A6D6-1E4AF16A4733}" presName="Description" presStyleLbl="revTx" presStyleIdx="3" presStyleCnt="6">
        <dgm:presLayoutVars>
          <dgm:bulletEnabled/>
        </dgm:presLayoutVars>
      </dgm:prSet>
      <dgm:spPr/>
    </dgm:pt>
    <dgm:pt modelId="{0E25F7D2-C929-4430-8BD9-A89114266B15}" type="pres">
      <dgm:prSet presAssocID="{4A4ACBC2-0700-4248-A13C-0C9A94B34787}" presName="sibTrans" presStyleLbl="sibTrans2D1" presStyleIdx="0" presStyleCnt="0"/>
      <dgm:spPr/>
    </dgm:pt>
    <dgm:pt modelId="{B16CAD34-DD6B-4C36-B53B-14D8FBB58CDA}" type="pres">
      <dgm:prSet presAssocID="{7D819CE5-054C-492A-82AE-B2ACB0AFBCDA}" presName="Composite" presStyleCnt="0"/>
      <dgm:spPr/>
    </dgm:pt>
    <dgm:pt modelId="{4420D674-06E1-4253-905E-DC653FAC6DDA}" type="pres">
      <dgm:prSet presAssocID="{7D819CE5-054C-492A-82AE-B2ACB0AFBCD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r="33248" b="-3"/>
          <a:stretch/>
        </a:blipFill>
      </dgm:spPr>
      <dgm:extLst>
        <a:ext uri="{E40237B7-FDA0-4F09-8148-C483321AD2D9}">
          <dgm14:cNvPr xmlns:dgm14="http://schemas.microsoft.com/office/drawing/2010/diagram" id="0" name="" descr="Business chart on the tablet pc and printed media"/>
        </a:ext>
      </dgm:extLst>
    </dgm:pt>
    <dgm:pt modelId="{61DDE291-9E03-41D9-AE9C-C2C08C701477}" type="pres">
      <dgm:prSet presAssocID="{7D819CE5-054C-492A-82AE-B2ACB0AFBCDA}" presName="Subtitle" presStyleLbl="revTx" presStyleIdx="4" presStyleCnt="6">
        <dgm:presLayoutVars>
          <dgm:chMax val="0"/>
          <dgm:bulletEnabled/>
        </dgm:presLayoutVars>
      </dgm:prSet>
      <dgm:spPr/>
    </dgm:pt>
    <dgm:pt modelId="{445D3035-4A70-4F99-BE7C-A5AA707F696B}" type="pres">
      <dgm:prSet presAssocID="{7D819CE5-054C-492A-82AE-B2ACB0AFBCDA}" presName="Description" presStyleLbl="revTx" presStyleIdx="5" presStyleCnt="6">
        <dgm:presLayoutVars>
          <dgm:bulletEnabled/>
        </dgm:presLayoutVars>
      </dgm:prSet>
      <dgm:spPr/>
    </dgm:pt>
  </dgm:ptLst>
  <dgm:cxnLst>
    <dgm:cxn modelId="{1991A035-B801-40E5-BB29-F61D7ACBBFDC}" srcId="{7D819CE5-054C-492A-82AE-B2ACB0AFBCDA}" destId="{637F7020-20BE-44B3-9CD2-04BB4D983B71}" srcOrd="0" destOrd="0" parTransId="{FEC9981F-EF26-4547-8D30-B1093A0291F7}" sibTransId="{E9138F0D-7009-4DA8-BEA3-4951612BEF14}"/>
    <dgm:cxn modelId="{EBE6373B-A92E-41D6-9F74-E7CF37A4AB03}" srcId="{F46CFFE0-D990-4114-B2DA-7CF9256981BA}" destId="{3294933D-5FBB-4FB8-AA1F-A7F0151C1499}" srcOrd="0" destOrd="0" parTransId="{E750D197-FD2D-4137-A429-31CC00070489}" sibTransId="{0F8EBAD6-A1A3-48CF-B7AB-59007185430D}"/>
    <dgm:cxn modelId="{E002D660-6617-45F0-9E04-D5E8ADF3E397}" type="presOf" srcId="{F46CFFE0-D990-4114-B2DA-7CF9256981BA}" destId="{17DE8C39-1C20-48AA-8E76-BBD6D071A8A3}" srcOrd="0" destOrd="0" presId="urn:microsoft.com/office/officeart/2024/3/layout/verticalVisualTextBlock1"/>
    <dgm:cxn modelId="{47363F66-C606-4DD0-8B31-692FE6091BA1}" type="presOf" srcId="{83FD19DD-83AB-49B6-B1E2-FF0699B0E4AA}" destId="{1C320D57-6569-457E-BA14-5AE76678799A}" srcOrd="0" destOrd="0" presId="urn:microsoft.com/office/officeart/2024/3/layout/verticalVisualTextBlock1"/>
    <dgm:cxn modelId="{F8128E55-67DA-4737-B965-221F942367D5}" type="presOf" srcId="{DADDD8A3-5213-459D-91D1-614F8D2CB01A}" destId="{2756FBBF-9A39-4ED5-A23E-B71C2962D507}" srcOrd="0" destOrd="0" presId="urn:microsoft.com/office/officeart/2024/3/layout/verticalVisualTextBlock1"/>
    <dgm:cxn modelId="{E8F1D27A-1AF2-4E52-A4C7-052CFF150EB2}" type="presOf" srcId="{637F7020-20BE-44B3-9CD2-04BB4D983B71}" destId="{445D3035-4A70-4F99-BE7C-A5AA707F696B}" srcOrd="0" destOrd="0" presId="urn:microsoft.com/office/officeart/2024/3/layout/verticalVisualTextBlock1"/>
    <dgm:cxn modelId="{74658086-3185-4A2B-BCEF-6D3A06286D5A}" srcId="{F46CFFE0-D990-4114-B2DA-7CF9256981BA}" destId="{ED670D5A-8B73-4127-A6D6-1E4AF16A4733}" srcOrd="1" destOrd="0" parTransId="{2DBC9A26-D969-4DE4-ABB7-0AE51043A55E}" sibTransId="{4A4ACBC2-0700-4248-A13C-0C9A94B34787}"/>
    <dgm:cxn modelId="{AF7C6988-8402-4B3D-A5B7-7B2A92AC1E08}" type="presOf" srcId="{0F8EBAD6-A1A3-48CF-B7AB-59007185430D}" destId="{EFF65936-393E-412E-9BE3-67DB62E6F5A3}" srcOrd="0" destOrd="0" presId="urn:microsoft.com/office/officeart/2024/3/layout/verticalVisualTextBlock1"/>
    <dgm:cxn modelId="{7B5C5D9E-FE2E-453C-BC3E-0A5D7684E46C}" type="presOf" srcId="{4A4ACBC2-0700-4248-A13C-0C9A94B34787}" destId="{0E25F7D2-C929-4430-8BD9-A89114266B15}" srcOrd="0" destOrd="0" presId="urn:microsoft.com/office/officeart/2024/3/layout/verticalVisualTextBlock1"/>
    <dgm:cxn modelId="{F26B699F-B512-413E-AEA7-3ED5EB4EFEDE}" type="presOf" srcId="{7D819CE5-054C-492A-82AE-B2ACB0AFBCDA}" destId="{61DDE291-9E03-41D9-AE9C-C2C08C701477}" srcOrd="0" destOrd="0" presId="urn:microsoft.com/office/officeart/2024/3/layout/verticalVisualTextBlock1"/>
    <dgm:cxn modelId="{1E5F26AC-3CC1-4B04-AE7A-12AEB10C3194}" type="presOf" srcId="{3294933D-5FBB-4FB8-AA1F-A7F0151C1499}" destId="{5FCC1F07-0F7A-4F71-985C-0245781FD186}" srcOrd="0" destOrd="0" presId="urn:microsoft.com/office/officeart/2024/3/layout/verticalVisualTextBlock1"/>
    <dgm:cxn modelId="{257A20B6-9B21-451C-B4E5-7B5C78081797}" srcId="{3294933D-5FBB-4FB8-AA1F-A7F0151C1499}" destId="{DADDD8A3-5213-459D-91D1-614F8D2CB01A}" srcOrd="0" destOrd="0" parTransId="{69A7637A-0CD6-4193-A5CD-7A8DC0D817EC}" sibTransId="{EA01BA75-47FD-47E2-861F-6F7C26B6C6DC}"/>
    <dgm:cxn modelId="{4ED3C0B7-91DD-4E70-9770-15195DF5A72C}" srcId="{F46CFFE0-D990-4114-B2DA-7CF9256981BA}" destId="{7D819CE5-054C-492A-82AE-B2ACB0AFBCDA}" srcOrd="2" destOrd="0" parTransId="{9240D696-D2CA-47BE-8CA7-3FF6CE33D5CC}" sibTransId="{A4C1A345-FD5B-416D-BE0D-769A73FC32E7}"/>
    <dgm:cxn modelId="{5B82AAEB-2847-4D79-B5C6-46D1AA6549A4}" type="presOf" srcId="{ED670D5A-8B73-4127-A6D6-1E4AF16A4733}" destId="{869B4782-322C-493C-82BF-76903B9AFFE0}" srcOrd="0" destOrd="0" presId="urn:microsoft.com/office/officeart/2024/3/layout/verticalVisualTextBlock1"/>
    <dgm:cxn modelId="{312C00F4-3E72-4D8B-861E-A5F99C3218AE}" srcId="{ED670D5A-8B73-4127-A6D6-1E4AF16A4733}" destId="{83FD19DD-83AB-49B6-B1E2-FF0699B0E4AA}" srcOrd="0" destOrd="0" parTransId="{D60255E9-5C98-4671-BF96-3145B75F44C6}" sibTransId="{45453D2E-3DAF-4620-8A05-24D827C9354B}"/>
    <dgm:cxn modelId="{E78000CE-AA75-4635-9ED0-56CD6D2A39EA}" type="presParOf" srcId="{17DE8C39-1C20-48AA-8E76-BBD6D071A8A3}" destId="{602C6B76-9124-4602-B734-36DAACBCF3F4}" srcOrd="0" destOrd="0" presId="urn:microsoft.com/office/officeart/2024/3/layout/verticalVisualTextBlock1"/>
    <dgm:cxn modelId="{B7685F99-FD7C-4288-A744-65326D8ADE56}" type="presParOf" srcId="{602C6B76-9124-4602-B734-36DAACBCF3F4}" destId="{4A3D50E2-F621-4C0D-9B3E-6813D04FC530}" srcOrd="0" destOrd="0" presId="urn:microsoft.com/office/officeart/2024/3/layout/verticalVisualTextBlock1"/>
    <dgm:cxn modelId="{55DE2B21-4BDB-42D6-84ED-90C557A72628}" type="presParOf" srcId="{602C6B76-9124-4602-B734-36DAACBCF3F4}" destId="{5FCC1F07-0F7A-4F71-985C-0245781FD186}" srcOrd="1" destOrd="0" presId="urn:microsoft.com/office/officeart/2024/3/layout/verticalVisualTextBlock1"/>
    <dgm:cxn modelId="{4E58A784-A5E2-4B22-A952-4C72699F6C79}" type="presParOf" srcId="{602C6B76-9124-4602-B734-36DAACBCF3F4}" destId="{2756FBBF-9A39-4ED5-A23E-B71C2962D507}" srcOrd="2" destOrd="0" presId="urn:microsoft.com/office/officeart/2024/3/layout/verticalVisualTextBlock1"/>
    <dgm:cxn modelId="{C312F5A1-4501-4D47-8329-03D692321188}" type="presParOf" srcId="{17DE8C39-1C20-48AA-8E76-BBD6D071A8A3}" destId="{EFF65936-393E-412E-9BE3-67DB62E6F5A3}" srcOrd="1" destOrd="0" presId="urn:microsoft.com/office/officeart/2024/3/layout/verticalVisualTextBlock1"/>
    <dgm:cxn modelId="{B2A082A6-7012-4DC5-B236-E5832F2A1E64}" type="presParOf" srcId="{17DE8C39-1C20-48AA-8E76-BBD6D071A8A3}" destId="{428086D7-DD01-4340-A6C2-40BD63759215}" srcOrd="2" destOrd="0" presId="urn:microsoft.com/office/officeart/2024/3/layout/verticalVisualTextBlock1"/>
    <dgm:cxn modelId="{E9AF4D9B-ADB8-44F7-AB4D-C8CE061F1F53}" type="presParOf" srcId="{428086D7-DD01-4340-A6C2-40BD63759215}" destId="{FD0AD016-2B68-4F19-9A20-2915B9F9FCEC}" srcOrd="0" destOrd="0" presId="urn:microsoft.com/office/officeart/2024/3/layout/verticalVisualTextBlock1"/>
    <dgm:cxn modelId="{E99912AE-2E56-4ABE-BF04-15F7605D7171}" type="presParOf" srcId="{428086D7-DD01-4340-A6C2-40BD63759215}" destId="{869B4782-322C-493C-82BF-76903B9AFFE0}" srcOrd="1" destOrd="0" presId="urn:microsoft.com/office/officeart/2024/3/layout/verticalVisualTextBlock1"/>
    <dgm:cxn modelId="{B7C2272B-C92D-4D9F-A1BD-87433483631E}" type="presParOf" srcId="{428086D7-DD01-4340-A6C2-40BD63759215}" destId="{1C320D57-6569-457E-BA14-5AE76678799A}" srcOrd="2" destOrd="0" presId="urn:microsoft.com/office/officeart/2024/3/layout/verticalVisualTextBlock1"/>
    <dgm:cxn modelId="{0613C636-FC62-4F97-8BD7-486B1248C47F}" type="presParOf" srcId="{17DE8C39-1C20-48AA-8E76-BBD6D071A8A3}" destId="{0E25F7D2-C929-4430-8BD9-A89114266B15}" srcOrd="3" destOrd="0" presId="urn:microsoft.com/office/officeart/2024/3/layout/verticalVisualTextBlock1"/>
    <dgm:cxn modelId="{EBAB3734-13EB-4581-87CE-D7C7E93E9FA7}" type="presParOf" srcId="{17DE8C39-1C20-48AA-8E76-BBD6D071A8A3}" destId="{B16CAD34-DD6B-4C36-B53B-14D8FBB58CDA}" srcOrd="4" destOrd="0" presId="urn:microsoft.com/office/officeart/2024/3/layout/verticalVisualTextBlock1"/>
    <dgm:cxn modelId="{571F0A72-03DA-4574-BF7B-68BACBC0E371}" type="presParOf" srcId="{B16CAD34-DD6B-4C36-B53B-14D8FBB58CDA}" destId="{4420D674-06E1-4253-905E-DC653FAC6DDA}" srcOrd="0" destOrd="0" presId="urn:microsoft.com/office/officeart/2024/3/layout/verticalVisualTextBlock1"/>
    <dgm:cxn modelId="{EAF0DDEE-4350-46D2-A8E6-B1EF6BFF73D2}" type="presParOf" srcId="{B16CAD34-DD6B-4C36-B53B-14D8FBB58CDA}" destId="{61DDE291-9E03-41D9-AE9C-C2C08C701477}" srcOrd="1" destOrd="0" presId="urn:microsoft.com/office/officeart/2024/3/layout/verticalVisualTextBlock1"/>
    <dgm:cxn modelId="{C02E6EBD-72CC-4BF9-872A-D09723FD821A}" type="presParOf" srcId="{B16CAD34-DD6B-4C36-B53B-14D8FBB58CDA}" destId="{445D3035-4A70-4F99-BE7C-A5AA707F696B}"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F8D5C6-E539-4CED-8224-CD5768A8BBE4}"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IN"/>
        </a:p>
      </dgm:t>
    </dgm:pt>
    <dgm:pt modelId="{76B11E5E-CFBB-47B3-BB43-A305C878454C}">
      <dgm:prSet/>
      <dgm:spPr/>
      <dgm:t>
        <a:bodyPr/>
        <a:lstStyle/>
        <a:p>
          <a:pPr>
            <a:lnSpc>
              <a:spcPct val="100000"/>
            </a:lnSpc>
            <a:defRPr b="1"/>
          </a:pPr>
          <a:r>
            <a:rPr lang="en-IN"/>
            <a:t>Word Count Job</a:t>
          </a:r>
        </a:p>
      </dgm:t>
    </dgm:pt>
    <dgm:pt modelId="{BCCB6E0F-D4C6-409B-A2DA-87A821E941CC}" type="parTrans" cxnId="{35882502-8889-4131-9354-6465564D6C63}">
      <dgm:prSet/>
      <dgm:spPr/>
      <dgm:t>
        <a:bodyPr/>
        <a:lstStyle/>
        <a:p>
          <a:endParaRPr lang="en-IN"/>
        </a:p>
      </dgm:t>
    </dgm:pt>
    <dgm:pt modelId="{DF5A7F38-5B56-4AB5-B8F8-E8ED057E9B97}" type="sibTrans" cxnId="{35882502-8889-4131-9354-6465564D6C63}">
      <dgm:prSet/>
      <dgm:spPr/>
      <dgm:t>
        <a:bodyPr/>
        <a:lstStyle/>
        <a:p>
          <a:pPr>
            <a:lnSpc>
              <a:spcPct val="100000"/>
            </a:lnSpc>
            <a:defRPr b="1"/>
          </a:pPr>
          <a:endParaRPr lang="en-IN"/>
        </a:p>
      </dgm:t>
    </dgm:pt>
    <dgm:pt modelId="{BE6D8460-C5CB-496D-B28D-6077421B2E72}">
      <dgm:prSet/>
      <dgm:spPr/>
      <dgm:t>
        <a:bodyPr/>
        <a:lstStyle/>
        <a:p>
          <a:pPr>
            <a:lnSpc>
              <a:spcPct val="100000"/>
            </a:lnSpc>
          </a:pPr>
          <a:r>
            <a:rPr lang="en-IN"/>
            <a:t>The word count job is a classic example that counts the occurrences of each word in a dataset, showcasing MapReduce's efficiency.</a:t>
          </a:r>
        </a:p>
      </dgm:t>
    </dgm:pt>
    <dgm:pt modelId="{BB222471-7D33-4618-881E-7CC1731E5F8D}" type="parTrans" cxnId="{408478C3-054A-4FA3-87FD-05D12D81BCBC}">
      <dgm:prSet/>
      <dgm:spPr/>
      <dgm:t>
        <a:bodyPr/>
        <a:lstStyle/>
        <a:p>
          <a:endParaRPr lang="en-IN"/>
        </a:p>
      </dgm:t>
    </dgm:pt>
    <dgm:pt modelId="{06F28E59-769F-41A3-81C7-16AE6B66F162}" type="sibTrans" cxnId="{408478C3-054A-4FA3-87FD-05D12D81BCBC}">
      <dgm:prSet/>
      <dgm:spPr/>
      <dgm:t>
        <a:bodyPr/>
        <a:lstStyle/>
        <a:p>
          <a:endParaRPr lang="en-IN"/>
        </a:p>
      </dgm:t>
    </dgm:pt>
    <dgm:pt modelId="{E3FC0324-047F-4BA1-BB97-61D9A15F8E85}">
      <dgm:prSet/>
      <dgm:spPr/>
      <dgm:t>
        <a:bodyPr/>
        <a:lstStyle/>
        <a:p>
          <a:pPr>
            <a:lnSpc>
              <a:spcPct val="100000"/>
            </a:lnSpc>
            <a:defRPr b="1"/>
          </a:pPr>
          <a:r>
            <a:rPr lang="en-IN"/>
            <a:t>Log Analysis</a:t>
          </a:r>
        </a:p>
      </dgm:t>
    </dgm:pt>
    <dgm:pt modelId="{C99333C1-DA0F-4EDC-9FCB-B4A851E84EEA}" type="parTrans" cxnId="{F71775A5-829D-4AAC-AC7A-3EF5FD361C15}">
      <dgm:prSet/>
      <dgm:spPr/>
      <dgm:t>
        <a:bodyPr/>
        <a:lstStyle/>
        <a:p>
          <a:endParaRPr lang="en-IN"/>
        </a:p>
      </dgm:t>
    </dgm:pt>
    <dgm:pt modelId="{C33AE0BC-EB99-4FE2-A5D9-B26967E25425}" type="sibTrans" cxnId="{F71775A5-829D-4AAC-AC7A-3EF5FD361C15}">
      <dgm:prSet/>
      <dgm:spPr/>
      <dgm:t>
        <a:bodyPr/>
        <a:lstStyle/>
        <a:p>
          <a:pPr>
            <a:lnSpc>
              <a:spcPct val="100000"/>
            </a:lnSpc>
            <a:defRPr b="1"/>
          </a:pPr>
          <a:endParaRPr lang="en-IN"/>
        </a:p>
      </dgm:t>
    </dgm:pt>
    <dgm:pt modelId="{DA3D802D-745F-4054-AC20-E8A094C2EFB1}">
      <dgm:prSet/>
      <dgm:spPr/>
      <dgm:t>
        <a:bodyPr/>
        <a:lstStyle/>
        <a:p>
          <a:pPr>
            <a:lnSpc>
              <a:spcPct val="100000"/>
            </a:lnSpc>
          </a:pPr>
          <a:r>
            <a:rPr lang="en-IN"/>
            <a:t>Log analysis is another common MapReduce job that processes server logs to extract useful information and patterns from them.</a:t>
          </a:r>
        </a:p>
      </dgm:t>
    </dgm:pt>
    <dgm:pt modelId="{C68BB34E-F51C-442D-8796-C5C2EB870E17}" type="parTrans" cxnId="{25F6117E-4200-4C34-93B6-146411A44842}">
      <dgm:prSet/>
      <dgm:spPr/>
      <dgm:t>
        <a:bodyPr/>
        <a:lstStyle/>
        <a:p>
          <a:endParaRPr lang="en-IN"/>
        </a:p>
      </dgm:t>
    </dgm:pt>
    <dgm:pt modelId="{BB53D341-8B0B-4CBF-99AE-B8F6DB0F0ED3}" type="sibTrans" cxnId="{25F6117E-4200-4C34-93B6-146411A44842}">
      <dgm:prSet/>
      <dgm:spPr/>
      <dgm:t>
        <a:bodyPr/>
        <a:lstStyle/>
        <a:p>
          <a:endParaRPr lang="en-IN"/>
        </a:p>
      </dgm:t>
    </dgm:pt>
    <dgm:pt modelId="{B213D58A-F745-447B-A8A9-C491A4FE84A6}">
      <dgm:prSet/>
      <dgm:spPr/>
      <dgm:t>
        <a:bodyPr/>
        <a:lstStyle/>
        <a:p>
          <a:pPr>
            <a:lnSpc>
              <a:spcPct val="100000"/>
            </a:lnSpc>
            <a:defRPr b="1"/>
          </a:pPr>
          <a:r>
            <a:rPr lang="en-IN"/>
            <a:t>Data Sorting</a:t>
          </a:r>
        </a:p>
      </dgm:t>
    </dgm:pt>
    <dgm:pt modelId="{E1A44335-4160-4912-A216-2F621BEA0EC4}" type="parTrans" cxnId="{87B11D22-C381-4EE4-A666-B02EB42BDECF}">
      <dgm:prSet/>
      <dgm:spPr/>
      <dgm:t>
        <a:bodyPr/>
        <a:lstStyle/>
        <a:p>
          <a:endParaRPr lang="en-IN"/>
        </a:p>
      </dgm:t>
    </dgm:pt>
    <dgm:pt modelId="{EB1F5D35-5E88-4F60-B257-37FDD3908676}" type="sibTrans" cxnId="{87B11D22-C381-4EE4-A666-B02EB42BDECF}">
      <dgm:prSet/>
      <dgm:spPr/>
      <dgm:t>
        <a:bodyPr/>
        <a:lstStyle/>
        <a:p>
          <a:endParaRPr lang="en-IN"/>
        </a:p>
      </dgm:t>
    </dgm:pt>
    <dgm:pt modelId="{FD02294F-47B6-4DE7-9E80-F73726C91F00}">
      <dgm:prSet/>
      <dgm:spPr/>
      <dgm:t>
        <a:bodyPr/>
        <a:lstStyle/>
        <a:p>
          <a:pPr>
            <a:lnSpc>
              <a:spcPct val="100000"/>
            </a:lnSpc>
          </a:pPr>
          <a:r>
            <a:rPr lang="en-IN"/>
            <a:t>Data sorting is a key operation that arranges data in a specified order, which is essential for various data processing tasks.</a:t>
          </a:r>
        </a:p>
      </dgm:t>
    </dgm:pt>
    <dgm:pt modelId="{EC1A0D18-1D7F-4CDF-A11A-C62467E621AD}" type="parTrans" cxnId="{0300AA7B-5E5D-41F2-8DEF-A44689FCEB2D}">
      <dgm:prSet/>
      <dgm:spPr/>
      <dgm:t>
        <a:bodyPr/>
        <a:lstStyle/>
        <a:p>
          <a:endParaRPr lang="en-IN"/>
        </a:p>
      </dgm:t>
    </dgm:pt>
    <dgm:pt modelId="{A0CB6E98-717A-43BB-A778-E438AA24E8A6}" type="sibTrans" cxnId="{0300AA7B-5E5D-41F2-8DEF-A44689FCEB2D}">
      <dgm:prSet/>
      <dgm:spPr/>
      <dgm:t>
        <a:bodyPr/>
        <a:lstStyle/>
        <a:p>
          <a:endParaRPr lang="en-IN"/>
        </a:p>
      </dgm:t>
    </dgm:pt>
    <dgm:pt modelId="{0E10137D-F0CA-4A1E-A2F4-90D805769A58}" type="pres">
      <dgm:prSet presAssocID="{6FF8D5C6-E539-4CED-8224-CD5768A8BBE4}" presName="Root" presStyleCnt="0">
        <dgm:presLayoutVars>
          <dgm:dir/>
          <dgm:resizeHandles val="exact"/>
        </dgm:presLayoutVars>
      </dgm:prSet>
      <dgm:spPr/>
    </dgm:pt>
    <dgm:pt modelId="{2FDDC9D2-4166-4F42-A3A9-E61B61AB56BB}" type="pres">
      <dgm:prSet presAssocID="{76B11E5E-CFBB-47B3-BB43-A305C878454C}" presName="Composite" presStyleCnt="0"/>
      <dgm:spPr/>
    </dgm:pt>
    <dgm:pt modelId="{A4890213-9D47-4DD9-9068-05C2018C921C}" type="pres">
      <dgm:prSet presAssocID="{76B11E5E-CFBB-47B3-BB43-A305C878454C}"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 r="-9" b="-8"/>
          <a:stretch/>
        </a:blipFill>
      </dgm:spPr>
      <dgm:extLst>
        <a:ext uri="{E40237B7-FDA0-4F09-8148-C483321AD2D9}">
          <dgm14:cNvPr xmlns:dgm14="http://schemas.microsoft.com/office/drawing/2010/diagram" id="0" name="" descr="http://teekid.com/istockphoto/banner/banner3.jpg"/>
        </a:ext>
      </dgm:extLst>
    </dgm:pt>
    <dgm:pt modelId="{D6A46807-836E-4F91-BAEC-E7E408DF5395}" type="pres">
      <dgm:prSet presAssocID="{76B11E5E-CFBB-47B3-BB43-A305C878454C}" presName="Subtitle" presStyleLbl="revTx" presStyleIdx="0" presStyleCnt="6">
        <dgm:presLayoutVars>
          <dgm:chMax val="0"/>
          <dgm:bulletEnabled/>
        </dgm:presLayoutVars>
      </dgm:prSet>
      <dgm:spPr/>
    </dgm:pt>
    <dgm:pt modelId="{8E89446D-3A0E-41E1-A34B-4695680FA8C8}" type="pres">
      <dgm:prSet presAssocID="{76B11E5E-CFBB-47B3-BB43-A305C878454C}" presName="Description" presStyleLbl="revTx" presStyleIdx="1" presStyleCnt="6">
        <dgm:presLayoutVars>
          <dgm:bulletEnabled/>
        </dgm:presLayoutVars>
      </dgm:prSet>
      <dgm:spPr/>
    </dgm:pt>
    <dgm:pt modelId="{FD039D0D-840D-4EF9-AA63-006341BC0609}" type="pres">
      <dgm:prSet presAssocID="{DF5A7F38-5B56-4AB5-B8F8-E8ED057E9B97}" presName="sibTrans" presStyleLbl="sibTrans2D1" presStyleIdx="0" presStyleCnt="0"/>
      <dgm:spPr/>
    </dgm:pt>
    <dgm:pt modelId="{21B204A4-B2C7-40E2-8E27-B3983EF249FE}" type="pres">
      <dgm:prSet presAssocID="{E3FC0324-047F-4BA1-BB97-61D9A15F8E85}" presName="Composite" presStyleCnt="0"/>
      <dgm:spPr/>
    </dgm:pt>
    <dgm:pt modelId="{F7ED341B-06C2-4660-9CA4-75616B84330E}" type="pres">
      <dgm:prSet presAssocID="{E3FC0324-047F-4BA1-BB97-61D9A15F8E85}"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187" r="7055" b="-10"/>
          <a:stretch/>
        </a:blipFill>
      </dgm:spPr>
      <dgm:extLst>
        <a:ext uri="{E40237B7-FDA0-4F09-8148-C483321AD2D9}">
          <dgm14:cNvPr xmlns:dgm14="http://schemas.microsoft.com/office/drawing/2010/diagram" id="0" name="" descr="folders connected to a backup or sync HDD or a server..See this also:"/>
        </a:ext>
      </dgm:extLst>
    </dgm:pt>
    <dgm:pt modelId="{E68654D8-FE18-44FA-A0C5-A73A567EF1CA}" type="pres">
      <dgm:prSet presAssocID="{E3FC0324-047F-4BA1-BB97-61D9A15F8E85}" presName="Subtitle" presStyleLbl="revTx" presStyleIdx="2" presStyleCnt="6">
        <dgm:presLayoutVars>
          <dgm:chMax val="0"/>
          <dgm:bulletEnabled/>
        </dgm:presLayoutVars>
      </dgm:prSet>
      <dgm:spPr/>
    </dgm:pt>
    <dgm:pt modelId="{BAC66B58-56CD-41A4-B69E-1604BE1D405D}" type="pres">
      <dgm:prSet presAssocID="{E3FC0324-047F-4BA1-BB97-61D9A15F8E85}" presName="Description" presStyleLbl="revTx" presStyleIdx="3" presStyleCnt="6">
        <dgm:presLayoutVars>
          <dgm:bulletEnabled/>
        </dgm:presLayoutVars>
      </dgm:prSet>
      <dgm:spPr/>
    </dgm:pt>
    <dgm:pt modelId="{D60D0917-A57C-4C92-A57A-91B0FE6495C2}" type="pres">
      <dgm:prSet presAssocID="{C33AE0BC-EB99-4FE2-A5D9-B26967E25425}" presName="sibTrans" presStyleLbl="sibTrans2D1" presStyleIdx="0" presStyleCnt="0"/>
      <dgm:spPr/>
    </dgm:pt>
    <dgm:pt modelId="{5513CE30-7238-45CF-A22A-4876D5499193}" type="pres">
      <dgm:prSet presAssocID="{B213D58A-F745-447B-A8A9-C491A4FE84A6}" presName="Composite" presStyleCnt="0"/>
      <dgm:spPr/>
    </dgm:pt>
    <dgm:pt modelId="{3FDBD23F-206A-42BB-81F5-393A12D46671}" type="pres">
      <dgm:prSet presAssocID="{B213D58A-F745-447B-A8A9-C491A4FE84A6}"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40389" r="39612" b="3"/>
          <a:stretch/>
        </a:blipFill>
      </dgm:spPr>
      <dgm:extLst>
        <a:ext uri="{E40237B7-FDA0-4F09-8148-C483321AD2D9}">
          <dgm14:cNvPr xmlns:dgm14="http://schemas.microsoft.com/office/drawing/2010/diagram" id="0" name="" descr="A row of colourful pins"/>
        </a:ext>
      </dgm:extLst>
    </dgm:pt>
    <dgm:pt modelId="{EB89582F-AE48-4EC4-A80A-80926FF4C76B}" type="pres">
      <dgm:prSet presAssocID="{B213D58A-F745-447B-A8A9-C491A4FE84A6}" presName="Subtitle" presStyleLbl="revTx" presStyleIdx="4" presStyleCnt="6">
        <dgm:presLayoutVars>
          <dgm:chMax val="0"/>
          <dgm:bulletEnabled/>
        </dgm:presLayoutVars>
      </dgm:prSet>
      <dgm:spPr/>
    </dgm:pt>
    <dgm:pt modelId="{923CB826-BC12-440E-A364-C733E339E8AE}" type="pres">
      <dgm:prSet presAssocID="{B213D58A-F745-447B-A8A9-C491A4FE84A6}" presName="Description" presStyleLbl="revTx" presStyleIdx="5" presStyleCnt="6">
        <dgm:presLayoutVars>
          <dgm:bulletEnabled/>
        </dgm:presLayoutVars>
      </dgm:prSet>
      <dgm:spPr/>
    </dgm:pt>
  </dgm:ptLst>
  <dgm:cxnLst>
    <dgm:cxn modelId="{35882502-8889-4131-9354-6465564D6C63}" srcId="{6FF8D5C6-E539-4CED-8224-CD5768A8BBE4}" destId="{76B11E5E-CFBB-47B3-BB43-A305C878454C}" srcOrd="0" destOrd="0" parTransId="{BCCB6E0F-D4C6-409B-A2DA-87A821E941CC}" sibTransId="{DF5A7F38-5B56-4AB5-B8F8-E8ED057E9B97}"/>
    <dgm:cxn modelId="{87B11D22-C381-4EE4-A666-B02EB42BDECF}" srcId="{6FF8D5C6-E539-4CED-8224-CD5768A8BBE4}" destId="{B213D58A-F745-447B-A8A9-C491A4FE84A6}" srcOrd="2" destOrd="0" parTransId="{E1A44335-4160-4912-A216-2F621BEA0EC4}" sibTransId="{EB1F5D35-5E88-4F60-B257-37FDD3908676}"/>
    <dgm:cxn modelId="{32C61C3A-01E9-4BE2-9375-43A1C264456E}" type="presOf" srcId="{DA3D802D-745F-4054-AC20-E8A094C2EFB1}" destId="{BAC66B58-56CD-41A4-B69E-1604BE1D405D}" srcOrd="0" destOrd="0" presId="urn:microsoft.com/office/officeart/2024/3/layout/verticalVisualTextBlock1"/>
    <dgm:cxn modelId="{85655D66-16D9-4D77-A5CC-60AA553A7877}" type="presOf" srcId="{DF5A7F38-5B56-4AB5-B8F8-E8ED057E9B97}" destId="{FD039D0D-840D-4EF9-AA63-006341BC0609}" srcOrd="0" destOrd="0" presId="urn:microsoft.com/office/officeart/2024/3/layout/verticalVisualTextBlock1"/>
    <dgm:cxn modelId="{6FDF044A-2A5A-4D5C-B06E-880E91FAC098}" type="presOf" srcId="{B213D58A-F745-447B-A8A9-C491A4FE84A6}" destId="{EB89582F-AE48-4EC4-A80A-80926FF4C76B}" srcOrd="0" destOrd="0" presId="urn:microsoft.com/office/officeart/2024/3/layout/verticalVisualTextBlock1"/>
    <dgm:cxn modelId="{F1C7966F-F3DB-4F9C-9C62-F4831E9D3952}" type="presOf" srcId="{FD02294F-47B6-4DE7-9E80-F73726C91F00}" destId="{923CB826-BC12-440E-A364-C733E339E8AE}" srcOrd="0" destOrd="0" presId="urn:microsoft.com/office/officeart/2024/3/layout/verticalVisualTextBlock1"/>
    <dgm:cxn modelId="{4DEE7072-BB6F-4019-9119-8E4EA196F6A6}" type="presOf" srcId="{6FF8D5C6-E539-4CED-8224-CD5768A8BBE4}" destId="{0E10137D-F0CA-4A1E-A2F4-90D805769A58}" srcOrd="0" destOrd="0" presId="urn:microsoft.com/office/officeart/2024/3/layout/verticalVisualTextBlock1"/>
    <dgm:cxn modelId="{0300AA7B-5E5D-41F2-8DEF-A44689FCEB2D}" srcId="{B213D58A-F745-447B-A8A9-C491A4FE84A6}" destId="{FD02294F-47B6-4DE7-9E80-F73726C91F00}" srcOrd="0" destOrd="0" parTransId="{EC1A0D18-1D7F-4CDF-A11A-C62467E621AD}" sibTransId="{A0CB6E98-717A-43BB-A778-E438AA24E8A6}"/>
    <dgm:cxn modelId="{25F6117E-4200-4C34-93B6-146411A44842}" srcId="{E3FC0324-047F-4BA1-BB97-61D9A15F8E85}" destId="{DA3D802D-745F-4054-AC20-E8A094C2EFB1}" srcOrd="0" destOrd="0" parTransId="{C68BB34E-F51C-442D-8796-C5C2EB870E17}" sibTransId="{BB53D341-8B0B-4CBF-99AE-B8F6DB0F0ED3}"/>
    <dgm:cxn modelId="{D5BFB67E-729B-4F73-9233-C4ED4E768D12}" type="presOf" srcId="{76B11E5E-CFBB-47B3-BB43-A305C878454C}" destId="{D6A46807-836E-4F91-BAEC-E7E408DF5395}" srcOrd="0" destOrd="0" presId="urn:microsoft.com/office/officeart/2024/3/layout/verticalVisualTextBlock1"/>
    <dgm:cxn modelId="{D71B4881-99D9-46C2-96BD-7C30C8D413AE}" type="presOf" srcId="{BE6D8460-C5CB-496D-B28D-6077421B2E72}" destId="{8E89446D-3A0E-41E1-A34B-4695680FA8C8}" srcOrd="0" destOrd="0" presId="urn:microsoft.com/office/officeart/2024/3/layout/verticalVisualTextBlock1"/>
    <dgm:cxn modelId="{6E8D1284-2E3F-4124-BC6F-CF4DC3C949CA}" type="presOf" srcId="{E3FC0324-047F-4BA1-BB97-61D9A15F8E85}" destId="{E68654D8-FE18-44FA-A0C5-A73A567EF1CA}" srcOrd="0" destOrd="0" presId="urn:microsoft.com/office/officeart/2024/3/layout/verticalVisualTextBlock1"/>
    <dgm:cxn modelId="{F71775A5-829D-4AAC-AC7A-3EF5FD361C15}" srcId="{6FF8D5C6-E539-4CED-8224-CD5768A8BBE4}" destId="{E3FC0324-047F-4BA1-BB97-61D9A15F8E85}" srcOrd="1" destOrd="0" parTransId="{C99333C1-DA0F-4EDC-9FCB-B4A851E84EEA}" sibTransId="{C33AE0BC-EB99-4FE2-A5D9-B26967E25425}"/>
    <dgm:cxn modelId="{408478C3-054A-4FA3-87FD-05D12D81BCBC}" srcId="{76B11E5E-CFBB-47B3-BB43-A305C878454C}" destId="{BE6D8460-C5CB-496D-B28D-6077421B2E72}" srcOrd="0" destOrd="0" parTransId="{BB222471-7D33-4618-881E-7CC1731E5F8D}" sibTransId="{06F28E59-769F-41A3-81C7-16AE6B66F162}"/>
    <dgm:cxn modelId="{1A8968FC-DC64-4393-97DE-4CD886FB049E}" type="presOf" srcId="{C33AE0BC-EB99-4FE2-A5D9-B26967E25425}" destId="{D60D0917-A57C-4C92-A57A-91B0FE6495C2}" srcOrd="0" destOrd="0" presId="urn:microsoft.com/office/officeart/2024/3/layout/verticalVisualTextBlock1"/>
    <dgm:cxn modelId="{F9FA8E06-B1A1-4C46-A10E-C38153B98CD0}" type="presParOf" srcId="{0E10137D-F0CA-4A1E-A2F4-90D805769A58}" destId="{2FDDC9D2-4166-4F42-A3A9-E61B61AB56BB}" srcOrd="0" destOrd="0" presId="urn:microsoft.com/office/officeart/2024/3/layout/verticalVisualTextBlock1"/>
    <dgm:cxn modelId="{90042657-ED8E-4569-BA1F-5AE973D82716}" type="presParOf" srcId="{2FDDC9D2-4166-4F42-A3A9-E61B61AB56BB}" destId="{A4890213-9D47-4DD9-9068-05C2018C921C}" srcOrd="0" destOrd="0" presId="urn:microsoft.com/office/officeart/2024/3/layout/verticalVisualTextBlock1"/>
    <dgm:cxn modelId="{D011B034-4B8B-488E-961A-07316469803C}" type="presParOf" srcId="{2FDDC9D2-4166-4F42-A3A9-E61B61AB56BB}" destId="{D6A46807-836E-4F91-BAEC-E7E408DF5395}" srcOrd="1" destOrd="0" presId="urn:microsoft.com/office/officeart/2024/3/layout/verticalVisualTextBlock1"/>
    <dgm:cxn modelId="{6436647A-CC11-4A10-A5F8-5ED3F3B7EC0E}" type="presParOf" srcId="{2FDDC9D2-4166-4F42-A3A9-E61B61AB56BB}" destId="{8E89446D-3A0E-41E1-A34B-4695680FA8C8}" srcOrd="2" destOrd="0" presId="urn:microsoft.com/office/officeart/2024/3/layout/verticalVisualTextBlock1"/>
    <dgm:cxn modelId="{73F727F4-ECA5-4415-A031-2334B48F61B4}" type="presParOf" srcId="{0E10137D-F0CA-4A1E-A2F4-90D805769A58}" destId="{FD039D0D-840D-4EF9-AA63-006341BC0609}" srcOrd="1" destOrd="0" presId="urn:microsoft.com/office/officeart/2024/3/layout/verticalVisualTextBlock1"/>
    <dgm:cxn modelId="{0304EB07-A7F1-41A4-B65C-2E0A2E13D63A}" type="presParOf" srcId="{0E10137D-F0CA-4A1E-A2F4-90D805769A58}" destId="{21B204A4-B2C7-40E2-8E27-B3983EF249FE}" srcOrd="2" destOrd="0" presId="urn:microsoft.com/office/officeart/2024/3/layout/verticalVisualTextBlock1"/>
    <dgm:cxn modelId="{021C0A91-BF23-43F6-9F80-056CA038D58B}" type="presParOf" srcId="{21B204A4-B2C7-40E2-8E27-B3983EF249FE}" destId="{F7ED341B-06C2-4660-9CA4-75616B84330E}" srcOrd="0" destOrd="0" presId="urn:microsoft.com/office/officeart/2024/3/layout/verticalVisualTextBlock1"/>
    <dgm:cxn modelId="{A4FC6004-52E6-4660-9951-065FD7C49879}" type="presParOf" srcId="{21B204A4-B2C7-40E2-8E27-B3983EF249FE}" destId="{E68654D8-FE18-44FA-A0C5-A73A567EF1CA}" srcOrd="1" destOrd="0" presId="urn:microsoft.com/office/officeart/2024/3/layout/verticalVisualTextBlock1"/>
    <dgm:cxn modelId="{AFC9E53D-C890-4309-AE96-650701C7BD6C}" type="presParOf" srcId="{21B204A4-B2C7-40E2-8E27-B3983EF249FE}" destId="{BAC66B58-56CD-41A4-B69E-1604BE1D405D}" srcOrd="2" destOrd="0" presId="urn:microsoft.com/office/officeart/2024/3/layout/verticalVisualTextBlock1"/>
    <dgm:cxn modelId="{75728077-51CE-46A7-BBB6-C18BC539E0D4}" type="presParOf" srcId="{0E10137D-F0CA-4A1E-A2F4-90D805769A58}" destId="{D60D0917-A57C-4C92-A57A-91B0FE6495C2}" srcOrd="3" destOrd="0" presId="urn:microsoft.com/office/officeart/2024/3/layout/verticalVisualTextBlock1"/>
    <dgm:cxn modelId="{73335BC6-84E8-43E4-9665-37285E608472}" type="presParOf" srcId="{0E10137D-F0CA-4A1E-A2F4-90D805769A58}" destId="{5513CE30-7238-45CF-A22A-4876D5499193}" srcOrd="4" destOrd="0" presId="urn:microsoft.com/office/officeart/2024/3/layout/verticalVisualTextBlock1"/>
    <dgm:cxn modelId="{216A0609-AAAC-4898-BF56-F2433820142E}" type="presParOf" srcId="{5513CE30-7238-45CF-A22A-4876D5499193}" destId="{3FDBD23F-206A-42BB-81F5-393A12D46671}" srcOrd="0" destOrd="0" presId="urn:microsoft.com/office/officeart/2024/3/layout/verticalVisualTextBlock1"/>
    <dgm:cxn modelId="{2C6352E5-C9E1-4F76-844E-ADC2AD86FE45}" type="presParOf" srcId="{5513CE30-7238-45CF-A22A-4876D5499193}" destId="{EB89582F-AE48-4EC4-A80A-80926FF4C76B}" srcOrd="1" destOrd="0" presId="urn:microsoft.com/office/officeart/2024/3/layout/verticalVisualTextBlock1"/>
    <dgm:cxn modelId="{922EB646-E1BE-47F7-84E8-1B8486F768AB}" type="presParOf" srcId="{5513CE30-7238-45CF-A22A-4876D5499193}" destId="{923CB826-BC12-440E-A364-C733E339E8AE}"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3D50E2-F621-4C0D-9B3E-6813D04FC530}">
      <dsp:nvSpPr>
        <dsp:cNvPr id="0" name=""/>
        <dsp:cNvSpPr/>
      </dsp:nvSpPr>
      <dsp:spPr>
        <a:xfrm>
          <a:off x="0" y="0"/>
          <a:ext cx="1446121" cy="144612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1175" r="22573" b="-3"/>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5FCC1F07-0F7A-4F71-985C-0245781FD186}">
      <dsp:nvSpPr>
        <dsp:cNvPr id="0" name=""/>
        <dsp:cNvSpPr/>
      </dsp:nvSpPr>
      <dsp:spPr>
        <a:xfrm>
          <a:off x="1626121" y="0"/>
          <a:ext cx="4399523" cy="34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Understanding Big Data</a:t>
          </a:r>
        </a:p>
      </dsp:txBody>
      <dsp:txXfrm>
        <a:off x="1626121" y="0"/>
        <a:ext cx="4399523" cy="346511"/>
      </dsp:txXfrm>
    </dsp:sp>
    <dsp:sp modelId="{2756FBBF-9A39-4ED5-A23E-B71C2962D507}">
      <dsp:nvSpPr>
        <dsp:cNvPr id="0" name=""/>
        <dsp:cNvSpPr/>
      </dsp:nvSpPr>
      <dsp:spPr>
        <a:xfrm>
          <a:off x="1626121" y="346511"/>
          <a:ext cx="4399523" cy="10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Big Data encompasses large volumes of structured and unstructured data, challenging traditional processing methods.</a:t>
          </a:r>
        </a:p>
      </dsp:txBody>
      <dsp:txXfrm>
        <a:off x="1626121" y="346511"/>
        <a:ext cx="4399523" cy="1099609"/>
      </dsp:txXfrm>
    </dsp:sp>
    <dsp:sp modelId="{FD0AD016-2B68-4F19-9A20-2915B9F9FCEC}">
      <dsp:nvSpPr>
        <dsp:cNvPr id="0" name=""/>
        <dsp:cNvSpPr/>
      </dsp:nvSpPr>
      <dsp:spPr>
        <a:xfrm>
          <a:off x="0" y="1561810"/>
          <a:ext cx="1446121" cy="144612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1699" r="14550" b="-2"/>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69B4782-322C-493C-82BF-76903B9AFFE0}">
      <dsp:nvSpPr>
        <dsp:cNvPr id="0" name=""/>
        <dsp:cNvSpPr/>
      </dsp:nvSpPr>
      <dsp:spPr>
        <a:xfrm>
          <a:off x="1626121" y="1561810"/>
          <a:ext cx="4399523" cy="34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Data Storage Challenges</a:t>
          </a:r>
        </a:p>
      </dsp:txBody>
      <dsp:txXfrm>
        <a:off x="1626121" y="1561810"/>
        <a:ext cx="4399523" cy="346511"/>
      </dsp:txXfrm>
    </dsp:sp>
    <dsp:sp modelId="{1C320D57-6569-457E-BA14-5AE76678799A}">
      <dsp:nvSpPr>
        <dsp:cNvPr id="0" name=""/>
        <dsp:cNvSpPr/>
      </dsp:nvSpPr>
      <dsp:spPr>
        <a:xfrm>
          <a:off x="1626121" y="1908322"/>
          <a:ext cx="4399523" cy="10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One major challenge of Big Data is efficient data storage, which requires advanced technologies to handle volume.</a:t>
          </a:r>
        </a:p>
      </dsp:txBody>
      <dsp:txXfrm>
        <a:off x="1626121" y="1908322"/>
        <a:ext cx="4399523" cy="1099609"/>
      </dsp:txXfrm>
    </dsp:sp>
    <dsp:sp modelId="{4420D674-06E1-4253-905E-DC653FAC6DDA}">
      <dsp:nvSpPr>
        <dsp:cNvPr id="0" name=""/>
        <dsp:cNvSpPr/>
      </dsp:nvSpPr>
      <dsp:spPr>
        <a:xfrm>
          <a:off x="0" y="3123621"/>
          <a:ext cx="1446121" cy="144612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r="33248" b="-3"/>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61DDE291-9E03-41D9-AE9C-C2C08C701477}">
      <dsp:nvSpPr>
        <dsp:cNvPr id="0" name=""/>
        <dsp:cNvSpPr/>
      </dsp:nvSpPr>
      <dsp:spPr>
        <a:xfrm>
          <a:off x="1626121" y="3123621"/>
          <a:ext cx="4399523" cy="34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Data Management and Analytics</a:t>
          </a:r>
        </a:p>
      </dsp:txBody>
      <dsp:txXfrm>
        <a:off x="1626121" y="3123621"/>
        <a:ext cx="4399523" cy="346511"/>
      </dsp:txXfrm>
    </dsp:sp>
    <dsp:sp modelId="{445D3035-4A70-4F99-BE7C-A5AA707F696B}">
      <dsp:nvSpPr>
        <dsp:cNvPr id="0" name=""/>
        <dsp:cNvSpPr/>
      </dsp:nvSpPr>
      <dsp:spPr>
        <a:xfrm>
          <a:off x="1626121" y="3470133"/>
          <a:ext cx="4399523" cy="10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Managing and analyzing Big Data efficiently is crucial for deriving insights and making informed decisions.</a:t>
          </a:r>
        </a:p>
      </dsp:txBody>
      <dsp:txXfrm>
        <a:off x="1626121" y="3470133"/>
        <a:ext cx="4399523" cy="10996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890213-9D47-4DD9-9068-05C2018C921C}">
      <dsp:nvSpPr>
        <dsp:cNvPr id="0" name=""/>
        <dsp:cNvSpPr/>
      </dsp:nvSpPr>
      <dsp:spPr>
        <a:xfrm>
          <a:off x="0" y="0"/>
          <a:ext cx="1446121" cy="1446121"/>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 r="-9" b="-8"/>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D6A46807-836E-4F91-BAEC-E7E408DF5395}">
      <dsp:nvSpPr>
        <dsp:cNvPr id="0" name=""/>
        <dsp:cNvSpPr/>
      </dsp:nvSpPr>
      <dsp:spPr>
        <a:xfrm>
          <a:off x="1626121" y="0"/>
          <a:ext cx="4399523" cy="34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Word Count Job</a:t>
          </a:r>
        </a:p>
      </dsp:txBody>
      <dsp:txXfrm>
        <a:off x="1626121" y="0"/>
        <a:ext cx="4399523" cy="346511"/>
      </dsp:txXfrm>
    </dsp:sp>
    <dsp:sp modelId="{8E89446D-3A0E-41E1-A34B-4695680FA8C8}">
      <dsp:nvSpPr>
        <dsp:cNvPr id="0" name=""/>
        <dsp:cNvSpPr/>
      </dsp:nvSpPr>
      <dsp:spPr>
        <a:xfrm>
          <a:off x="1626121" y="346511"/>
          <a:ext cx="4399523" cy="10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The word count job is a classic example that counts the occurrences of each word in a dataset, showcasing MapReduce's efficiency.</a:t>
          </a:r>
        </a:p>
      </dsp:txBody>
      <dsp:txXfrm>
        <a:off x="1626121" y="346511"/>
        <a:ext cx="4399523" cy="1099609"/>
      </dsp:txXfrm>
    </dsp:sp>
    <dsp:sp modelId="{F7ED341B-06C2-4660-9CA4-75616B84330E}">
      <dsp:nvSpPr>
        <dsp:cNvPr id="0" name=""/>
        <dsp:cNvSpPr/>
      </dsp:nvSpPr>
      <dsp:spPr>
        <a:xfrm>
          <a:off x="0" y="1561810"/>
          <a:ext cx="1446121" cy="144612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187" r="7055" b="-10"/>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E68654D8-FE18-44FA-A0C5-A73A567EF1CA}">
      <dsp:nvSpPr>
        <dsp:cNvPr id="0" name=""/>
        <dsp:cNvSpPr/>
      </dsp:nvSpPr>
      <dsp:spPr>
        <a:xfrm>
          <a:off x="1626121" y="1561810"/>
          <a:ext cx="4399523" cy="34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Log Analysis</a:t>
          </a:r>
        </a:p>
      </dsp:txBody>
      <dsp:txXfrm>
        <a:off x="1626121" y="1561810"/>
        <a:ext cx="4399523" cy="346511"/>
      </dsp:txXfrm>
    </dsp:sp>
    <dsp:sp modelId="{BAC66B58-56CD-41A4-B69E-1604BE1D405D}">
      <dsp:nvSpPr>
        <dsp:cNvPr id="0" name=""/>
        <dsp:cNvSpPr/>
      </dsp:nvSpPr>
      <dsp:spPr>
        <a:xfrm>
          <a:off x="1626121" y="1908322"/>
          <a:ext cx="4399523" cy="10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Log analysis is another common MapReduce job that processes server logs to extract useful information and patterns from them.</a:t>
          </a:r>
        </a:p>
      </dsp:txBody>
      <dsp:txXfrm>
        <a:off x="1626121" y="1908322"/>
        <a:ext cx="4399523" cy="1099609"/>
      </dsp:txXfrm>
    </dsp:sp>
    <dsp:sp modelId="{3FDBD23F-206A-42BB-81F5-393A12D46671}">
      <dsp:nvSpPr>
        <dsp:cNvPr id="0" name=""/>
        <dsp:cNvSpPr/>
      </dsp:nvSpPr>
      <dsp:spPr>
        <a:xfrm>
          <a:off x="0" y="3123621"/>
          <a:ext cx="1446121" cy="1446121"/>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40389" r="39612" b="3"/>
          <a:stretch/>
        </a:blip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EB89582F-AE48-4EC4-A80A-80926FF4C76B}">
      <dsp:nvSpPr>
        <dsp:cNvPr id="0" name=""/>
        <dsp:cNvSpPr/>
      </dsp:nvSpPr>
      <dsp:spPr>
        <a:xfrm>
          <a:off x="1626121" y="3123621"/>
          <a:ext cx="4399523" cy="346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IN" sz="1800" kern="1200"/>
            <a:t>Data Sorting</a:t>
          </a:r>
        </a:p>
      </dsp:txBody>
      <dsp:txXfrm>
        <a:off x="1626121" y="3123621"/>
        <a:ext cx="4399523" cy="346511"/>
      </dsp:txXfrm>
    </dsp:sp>
    <dsp:sp modelId="{923CB826-BC12-440E-A364-C733E339E8AE}">
      <dsp:nvSpPr>
        <dsp:cNvPr id="0" name=""/>
        <dsp:cNvSpPr/>
      </dsp:nvSpPr>
      <dsp:spPr>
        <a:xfrm>
          <a:off x="1626121" y="3470133"/>
          <a:ext cx="4399523" cy="1099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IN" sz="1400" kern="1200"/>
            <a:t>Data sorting is a key operation that arranges data in a specified order, which is essential for various data processing tasks.</a:t>
          </a:r>
        </a:p>
      </dsp:txBody>
      <dsp:txXfrm>
        <a:off x="1626121" y="3470133"/>
        <a:ext cx="4399523" cy="1099609"/>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2CCA0-1FB6-4E43-9669-FB61CD9FE93A}" type="datetimeFigureOut">
              <a:rPr lang="en-IN" smtClean="0"/>
              <a:t>16-04-2025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2A8197-BABE-4146-B487-197A65A7BFD9}" type="slidenum">
              <a:rPr lang="en-IN" smtClean="0"/>
              <a:t>‹#›</a:t>
            </a:fld>
            <a:endParaRPr lang="en-IN"/>
          </a:p>
        </p:txBody>
      </p:sp>
    </p:spTree>
    <p:extLst>
      <p:ext uri="{BB962C8B-B14F-4D97-AF65-F5344CB8AC3E}">
        <p14:creationId xmlns:p14="http://schemas.microsoft.com/office/powerpoint/2010/main" val="131975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
This presentation will explore the transformative impact of MapReduce in processing large datasets using Hadoop. We will cover the fundamentals of Big Data, the architecture of MapReduce, and its real-world applications across various industries.
</a:t>
            </a:r>
          </a:p>
        </p:txBody>
      </p:sp>
      <p:sp>
        <p:nvSpPr>
          <p:cNvPr id="4" name="Slide Number Placeholder 3"/>
          <p:cNvSpPr>
            <a:spLocks noGrp="1"/>
          </p:cNvSpPr>
          <p:nvPr>
            <p:ph type="sldNum" sz="quarter" idx="5"/>
          </p:nvPr>
        </p:nvSpPr>
        <p:spPr/>
        <p:txBody>
          <a:bodyPr/>
          <a:lstStyle/>
          <a:p>
            <a:fld id="{25B9F2D0-0EE3-4175-A87F-9AE32AFC3522}" type="slidenum">
              <a:rPr lang="en-IN" smtClean="0"/>
              <a:t>1</a:t>
            </a:fld>
            <a:endParaRPr lang="en-IN"/>
          </a:p>
        </p:txBody>
      </p:sp>
    </p:spTree>
    <p:extLst>
      <p:ext uri="{BB962C8B-B14F-4D97-AF65-F5344CB8AC3E}">
        <p14:creationId xmlns:p14="http://schemas.microsoft.com/office/powerpoint/2010/main" val="2939563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MapReduce offers numerous advantages, including scalability, fault tolerance, and the ability to process large datasets quickly. These benefits make it a preferred choice for Big Data applications.</a:t>
            </a:r>
          </a:p>
        </p:txBody>
      </p:sp>
      <p:sp>
        <p:nvSpPr>
          <p:cNvPr id="4" name="Slide Number Placeholder 3"/>
          <p:cNvSpPr>
            <a:spLocks noGrp="1"/>
          </p:cNvSpPr>
          <p:nvPr>
            <p:ph type="sldNum" sz="quarter" idx="5"/>
          </p:nvPr>
        </p:nvSpPr>
        <p:spPr/>
        <p:txBody>
          <a:bodyPr/>
          <a:lstStyle/>
          <a:p>
            <a:fld id="{25B9F2D0-0EE3-4175-A87F-9AE32AFC3522}" type="slidenum">
              <a:rPr lang="en-IN" smtClean="0"/>
              <a:t>10</a:t>
            </a:fld>
            <a:endParaRPr lang="en-IN"/>
          </a:p>
        </p:txBody>
      </p:sp>
    </p:spTree>
    <p:extLst>
      <p:ext uri="{BB962C8B-B14F-4D97-AF65-F5344CB8AC3E}">
        <p14:creationId xmlns:p14="http://schemas.microsoft.com/office/powerpoint/2010/main" val="241128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the architecture of MapReduce is essential for effectively designing and implementing data processing jobs in Hadoop. It involves key components that manage job execution.</a:t>
            </a:r>
          </a:p>
        </p:txBody>
      </p:sp>
      <p:sp>
        <p:nvSpPr>
          <p:cNvPr id="4" name="Slide Number Placeholder 3"/>
          <p:cNvSpPr>
            <a:spLocks noGrp="1"/>
          </p:cNvSpPr>
          <p:nvPr>
            <p:ph type="sldNum" sz="quarter" idx="5"/>
          </p:nvPr>
        </p:nvSpPr>
        <p:spPr/>
        <p:txBody>
          <a:bodyPr/>
          <a:lstStyle/>
          <a:p>
            <a:fld id="{25B9F2D0-0EE3-4175-A87F-9AE32AFC3522}" type="slidenum">
              <a:rPr lang="en-IN" smtClean="0"/>
              <a:t>11</a:t>
            </a:fld>
            <a:endParaRPr lang="en-IN"/>
          </a:p>
        </p:txBody>
      </p:sp>
    </p:spTree>
    <p:extLst>
      <p:ext uri="{BB962C8B-B14F-4D97-AF65-F5344CB8AC3E}">
        <p14:creationId xmlns:p14="http://schemas.microsoft.com/office/powerpoint/2010/main" val="3859997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MapReduce architecture includes the JobTracker, which coordinates jobs, and TaskTrackers, which execute tasks on individual nodes. This distributed setup facilitates efficient data processing.</a:t>
            </a:r>
          </a:p>
        </p:txBody>
      </p:sp>
      <p:sp>
        <p:nvSpPr>
          <p:cNvPr id="4" name="Slide Number Placeholder 3"/>
          <p:cNvSpPr>
            <a:spLocks noGrp="1"/>
          </p:cNvSpPr>
          <p:nvPr>
            <p:ph type="sldNum" sz="quarter" idx="5"/>
          </p:nvPr>
        </p:nvSpPr>
        <p:spPr/>
        <p:txBody>
          <a:bodyPr/>
          <a:lstStyle/>
          <a:p>
            <a:fld id="{25B9F2D0-0EE3-4175-A87F-9AE32AFC3522}" type="slidenum">
              <a:rPr lang="en-IN" smtClean="0"/>
              <a:t>12</a:t>
            </a:fld>
            <a:endParaRPr lang="en-IN"/>
          </a:p>
        </p:txBody>
      </p:sp>
    </p:spTree>
    <p:extLst>
      <p:ext uri="{BB962C8B-B14F-4D97-AF65-F5344CB8AC3E}">
        <p14:creationId xmlns:p14="http://schemas.microsoft.com/office/powerpoint/2010/main" val="3833742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flow in MapReduce involves several steps, starting with input data being read, processed by mappers, and then reduced by reducers to generate the final output. Understanding this flow is key for effective job design.</a:t>
            </a:r>
          </a:p>
        </p:txBody>
      </p:sp>
      <p:sp>
        <p:nvSpPr>
          <p:cNvPr id="4" name="Slide Number Placeholder 3"/>
          <p:cNvSpPr>
            <a:spLocks noGrp="1"/>
          </p:cNvSpPr>
          <p:nvPr>
            <p:ph type="sldNum" sz="quarter" idx="5"/>
          </p:nvPr>
        </p:nvSpPr>
        <p:spPr/>
        <p:txBody>
          <a:bodyPr/>
          <a:lstStyle/>
          <a:p>
            <a:fld id="{25B9F2D0-0EE3-4175-A87F-9AE32AFC3522}" type="slidenum">
              <a:rPr lang="en-IN" smtClean="0"/>
              <a:t>13</a:t>
            </a:fld>
            <a:endParaRPr lang="en-IN"/>
          </a:p>
        </p:txBody>
      </p:sp>
    </p:spTree>
    <p:extLst>
      <p:ext uri="{BB962C8B-B14F-4D97-AF65-F5344CB8AC3E}">
        <p14:creationId xmlns:p14="http://schemas.microsoft.com/office/powerpoint/2010/main" val="2934374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MapReduce is designed with fault tolerance in mind. If a task fails, MapReduce can automatically reassign it to another TaskTracker, ensuring that jobs continue to run smoothly.</a:t>
            </a:r>
          </a:p>
        </p:txBody>
      </p:sp>
      <p:sp>
        <p:nvSpPr>
          <p:cNvPr id="4" name="Slide Number Placeholder 3"/>
          <p:cNvSpPr>
            <a:spLocks noGrp="1"/>
          </p:cNvSpPr>
          <p:nvPr>
            <p:ph type="sldNum" sz="quarter" idx="5"/>
          </p:nvPr>
        </p:nvSpPr>
        <p:spPr/>
        <p:txBody>
          <a:bodyPr/>
          <a:lstStyle/>
          <a:p>
            <a:fld id="{25B9F2D0-0EE3-4175-A87F-9AE32AFC3522}" type="slidenum">
              <a:rPr lang="en-IN" smtClean="0"/>
              <a:t>14</a:t>
            </a:fld>
            <a:endParaRPr lang="en-IN"/>
          </a:p>
        </p:txBody>
      </p:sp>
    </p:spTree>
    <p:extLst>
      <p:ext uri="{BB962C8B-B14F-4D97-AF65-F5344CB8AC3E}">
        <p14:creationId xmlns:p14="http://schemas.microsoft.com/office/powerpoint/2010/main" val="2933630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When implementing MapReduce programs, there are specific methodologies to follow that involve writing mappers and reducers. This section will provide a foundational understanding of program structure.</a:t>
            </a:r>
          </a:p>
        </p:txBody>
      </p:sp>
      <p:sp>
        <p:nvSpPr>
          <p:cNvPr id="4" name="Slide Number Placeholder 3"/>
          <p:cNvSpPr>
            <a:spLocks noGrp="1"/>
          </p:cNvSpPr>
          <p:nvPr>
            <p:ph type="sldNum" sz="quarter" idx="5"/>
          </p:nvPr>
        </p:nvSpPr>
        <p:spPr/>
        <p:txBody>
          <a:bodyPr/>
          <a:lstStyle/>
          <a:p>
            <a:fld id="{25B9F2D0-0EE3-4175-A87F-9AE32AFC3522}" type="slidenum">
              <a:rPr lang="en-IN" smtClean="0"/>
              <a:t>15</a:t>
            </a:fld>
            <a:endParaRPr lang="en-IN"/>
          </a:p>
        </p:txBody>
      </p:sp>
    </p:spTree>
    <p:extLst>
      <p:ext uri="{BB962C8B-B14F-4D97-AF65-F5344CB8AC3E}">
        <p14:creationId xmlns:p14="http://schemas.microsoft.com/office/powerpoint/2010/main" val="1139837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 basic MapReduce program consists of a Mapper that processes input data and a Reducer that aggregates the output. Understanding the roles of these components is essential for effective programming.</a:t>
            </a:r>
          </a:p>
        </p:txBody>
      </p:sp>
      <p:sp>
        <p:nvSpPr>
          <p:cNvPr id="4" name="Slide Number Placeholder 3"/>
          <p:cNvSpPr>
            <a:spLocks noGrp="1"/>
          </p:cNvSpPr>
          <p:nvPr>
            <p:ph type="sldNum" sz="quarter" idx="5"/>
          </p:nvPr>
        </p:nvSpPr>
        <p:spPr/>
        <p:txBody>
          <a:bodyPr/>
          <a:lstStyle/>
          <a:p>
            <a:fld id="{25B9F2D0-0EE3-4175-A87F-9AE32AFC3522}" type="slidenum">
              <a:rPr lang="en-IN" smtClean="0"/>
              <a:t>16</a:t>
            </a:fld>
            <a:endParaRPr lang="en-IN"/>
          </a:p>
        </p:txBody>
      </p:sp>
    </p:spTree>
    <p:extLst>
      <p:ext uri="{BB962C8B-B14F-4D97-AF65-F5344CB8AC3E}">
        <p14:creationId xmlns:p14="http://schemas.microsoft.com/office/powerpoint/2010/main" val="3882413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Common MapReduce jobs include word count, log analysis, and data sorting. Each example illustrates how MapReduce can simplify complex data processing tasks.</a:t>
            </a:r>
          </a:p>
        </p:txBody>
      </p:sp>
      <p:sp>
        <p:nvSpPr>
          <p:cNvPr id="4" name="Slide Number Placeholder 3"/>
          <p:cNvSpPr>
            <a:spLocks noGrp="1"/>
          </p:cNvSpPr>
          <p:nvPr>
            <p:ph type="sldNum" sz="quarter" idx="5"/>
          </p:nvPr>
        </p:nvSpPr>
        <p:spPr/>
        <p:txBody>
          <a:bodyPr/>
          <a:lstStyle/>
          <a:p>
            <a:fld id="{25B9F2D0-0EE3-4175-A87F-9AE32AFC3522}" type="slidenum">
              <a:rPr lang="en-IN" smtClean="0"/>
              <a:t>17</a:t>
            </a:fld>
            <a:endParaRPr lang="en-IN"/>
          </a:p>
        </p:txBody>
      </p:sp>
    </p:spTree>
    <p:extLst>
      <p:ext uri="{BB962C8B-B14F-4D97-AF65-F5344CB8AC3E}">
        <p14:creationId xmlns:p14="http://schemas.microsoft.com/office/powerpoint/2010/main" val="2202211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enhance the performance of MapReduce jobs, various optimization techniques can be employed, such as data locality, combiners, and tuning configurations for better resource management.</a:t>
            </a:r>
          </a:p>
        </p:txBody>
      </p:sp>
      <p:sp>
        <p:nvSpPr>
          <p:cNvPr id="4" name="Slide Number Placeholder 3"/>
          <p:cNvSpPr>
            <a:spLocks noGrp="1"/>
          </p:cNvSpPr>
          <p:nvPr>
            <p:ph type="sldNum" sz="quarter" idx="5"/>
          </p:nvPr>
        </p:nvSpPr>
        <p:spPr/>
        <p:txBody>
          <a:bodyPr/>
          <a:lstStyle/>
          <a:p>
            <a:fld id="{25B9F2D0-0EE3-4175-A87F-9AE32AFC3522}" type="slidenum">
              <a:rPr lang="en-IN" smtClean="0"/>
              <a:t>18</a:t>
            </a:fld>
            <a:endParaRPr lang="en-IN"/>
          </a:p>
        </p:txBody>
      </p:sp>
    </p:spTree>
    <p:extLst>
      <p:ext uri="{BB962C8B-B14F-4D97-AF65-F5344CB8AC3E}">
        <p14:creationId xmlns:p14="http://schemas.microsoft.com/office/powerpoint/2010/main" val="3662580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MapReduce finds applications across various industries, from finance to healthcare. This section will explore its diverse use cases and the benefits it brings to organizations.</a:t>
            </a:r>
          </a:p>
        </p:txBody>
      </p:sp>
      <p:sp>
        <p:nvSpPr>
          <p:cNvPr id="4" name="Slide Number Placeholder 3"/>
          <p:cNvSpPr>
            <a:spLocks noGrp="1"/>
          </p:cNvSpPr>
          <p:nvPr>
            <p:ph type="sldNum" sz="quarter" idx="5"/>
          </p:nvPr>
        </p:nvSpPr>
        <p:spPr/>
        <p:txBody>
          <a:bodyPr/>
          <a:lstStyle/>
          <a:p>
            <a:fld id="{25B9F2D0-0EE3-4175-A87F-9AE32AFC3522}" type="slidenum">
              <a:rPr lang="en-IN" smtClean="0"/>
              <a:t>19</a:t>
            </a:fld>
            <a:endParaRPr lang="en-IN"/>
          </a:p>
        </p:txBody>
      </p:sp>
    </p:spTree>
    <p:extLst>
      <p:ext uri="{BB962C8B-B14F-4D97-AF65-F5344CB8AC3E}">
        <p14:creationId xmlns:p14="http://schemas.microsoft.com/office/powerpoint/2010/main" val="1141462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will begin with an introduction to Big Data and the foundational elements of Hadoop. Next, we will delve into the basics of MapReduce, including its architecture and how it operates. Following that, we'll look at implementing MapReduce programs and conclude with its use cases and future trends.</a:t>
            </a:r>
          </a:p>
        </p:txBody>
      </p:sp>
      <p:sp>
        <p:nvSpPr>
          <p:cNvPr id="4" name="Slide Number Placeholder 3"/>
          <p:cNvSpPr>
            <a:spLocks noGrp="1"/>
          </p:cNvSpPr>
          <p:nvPr>
            <p:ph type="sldNum" sz="quarter" idx="5"/>
          </p:nvPr>
        </p:nvSpPr>
        <p:spPr/>
        <p:txBody>
          <a:bodyPr/>
          <a:lstStyle/>
          <a:p>
            <a:fld id="{25B9F2D0-0EE3-4175-A87F-9AE32AFC3522}" type="slidenum">
              <a:rPr lang="en-IN" smtClean="0"/>
              <a:t>2</a:t>
            </a:fld>
            <a:endParaRPr lang="en-IN"/>
          </a:p>
        </p:txBody>
      </p:sp>
    </p:spTree>
    <p:extLst>
      <p:ext uri="{BB962C8B-B14F-4D97-AF65-F5344CB8AC3E}">
        <p14:creationId xmlns:p14="http://schemas.microsoft.com/office/powerpoint/2010/main" val="450296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Industries such as e-commerce, social media, and telecommunications utilize MapReduce for data analysis, customer insights, and operational efficiency. Each use case showcases the versatility of the framework.</a:t>
            </a:r>
          </a:p>
        </p:txBody>
      </p:sp>
      <p:sp>
        <p:nvSpPr>
          <p:cNvPr id="4" name="Slide Number Placeholder 3"/>
          <p:cNvSpPr>
            <a:spLocks noGrp="1"/>
          </p:cNvSpPr>
          <p:nvPr>
            <p:ph type="sldNum" sz="quarter" idx="5"/>
          </p:nvPr>
        </p:nvSpPr>
        <p:spPr/>
        <p:txBody>
          <a:bodyPr/>
          <a:lstStyle/>
          <a:p>
            <a:fld id="{25B9F2D0-0EE3-4175-A87F-9AE32AFC3522}" type="slidenum">
              <a:rPr lang="en-IN" smtClean="0"/>
              <a:t>20</a:t>
            </a:fld>
            <a:endParaRPr lang="en-IN"/>
          </a:p>
        </p:txBody>
      </p:sp>
    </p:spTree>
    <p:extLst>
      <p:ext uri="{BB962C8B-B14F-4D97-AF65-F5344CB8AC3E}">
        <p14:creationId xmlns:p14="http://schemas.microsoft.com/office/powerpoint/2010/main" val="1581431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MapReduce stands out among data processing models like Spark and Flink due to its simplicity and scalability. This comparison helps to highlight when to use each model effectively.</a:t>
            </a:r>
          </a:p>
        </p:txBody>
      </p:sp>
      <p:sp>
        <p:nvSpPr>
          <p:cNvPr id="4" name="Slide Number Placeholder 3"/>
          <p:cNvSpPr>
            <a:spLocks noGrp="1"/>
          </p:cNvSpPr>
          <p:nvPr>
            <p:ph type="sldNum" sz="quarter" idx="5"/>
          </p:nvPr>
        </p:nvSpPr>
        <p:spPr/>
        <p:txBody>
          <a:bodyPr/>
          <a:lstStyle/>
          <a:p>
            <a:fld id="{25B9F2D0-0EE3-4175-A87F-9AE32AFC3522}" type="slidenum">
              <a:rPr lang="en-IN" smtClean="0"/>
              <a:t>21</a:t>
            </a:fld>
            <a:endParaRPr lang="en-IN"/>
          </a:p>
        </p:txBody>
      </p:sp>
    </p:spTree>
    <p:extLst>
      <p:ext uri="{BB962C8B-B14F-4D97-AF65-F5344CB8AC3E}">
        <p14:creationId xmlns:p14="http://schemas.microsoft.com/office/powerpoint/2010/main" val="3584383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As technology evolves, MapReduce and the Hadoop ecosystem will continue to adapt. Trends such as cloud integration, machine learning, and real-time processing are set to shape the future of data processing.</a:t>
            </a:r>
          </a:p>
        </p:txBody>
      </p:sp>
      <p:sp>
        <p:nvSpPr>
          <p:cNvPr id="4" name="Slide Number Placeholder 3"/>
          <p:cNvSpPr>
            <a:spLocks noGrp="1"/>
          </p:cNvSpPr>
          <p:nvPr>
            <p:ph type="sldNum" sz="quarter" idx="5"/>
          </p:nvPr>
        </p:nvSpPr>
        <p:spPr/>
        <p:txBody>
          <a:bodyPr/>
          <a:lstStyle/>
          <a:p>
            <a:fld id="{25B9F2D0-0EE3-4175-A87F-9AE32AFC3522}" type="slidenum">
              <a:rPr lang="en-IN" smtClean="0"/>
              <a:t>22</a:t>
            </a:fld>
            <a:endParaRPr lang="en-IN"/>
          </a:p>
        </p:txBody>
      </p:sp>
    </p:spTree>
    <p:extLst>
      <p:ext uri="{BB962C8B-B14F-4D97-AF65-F5344CB8AC3E}">
        <p14:creationId xmlns:p14="http://schemas.microsoft.com/office/powerpoint/2010/main" val="42394282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conclusion, MapReduce is a vital component of the Hadoop ecosystem, revolutionizing how we process large datasets. Understanding its architecture, implementation, and applications is key to leveraging its full potential.</a:t>
            </a:r>
          </a:p>
        </p:txBody>
      </p:sp>
      <p:sp>
        <p:nvSpPr>
          <p:cNvPr id="4" name="Slide Number Placeholder 3"/>
          <p:cNvSpPr>
            <a:spLocks noGrp="1"/>
          </p:cNvSpPr>
          <p:nvPr>
            <p:ph type="sldNum" sz="quarter" idx="5"/>
          </p:nvPr>
        </p:nvSpPr>
        <p:spPr/>
        <p:txBody>
          <a:bodyPr/>
          <a:lstStyle/>
          <a:p>
            <a:fld id="{25B9F2D0-0EE3-4175-A87F-9AE32AFC3522}" type="slidenum">
              <a:rPr lang="en-IN" smtClean="0"/>
              <a:t>23</a:t>
            </a:fld>
            <a:endParaRPr lang="en-IN"/>
          </a:p>
        </p:txBody>
      </p:sp>
    </p:spTree>
    <p:extLst>
      <p:ext uri="{BB962C8B-B14F-4D97-AF65-F5344CB8AC3E}">
        <p14:creationId xmlns:p14="http://schemas.microsoft.com/office/powerpoint/2010/main" val="133854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To understand MapReduce, we must first grasp the concept of Big Data and the challenges it presents. Hadoop serves as a powerful tool to manage and process this data effectively.</a:t>
            </a:r>
          </a:p>
        </p:txBody>
      </p:sp>
      <p:sp>
        <p:nvSpPr>
          <p:cNvPr id="4" name="Slide Number Placeholder 3"/>
          <p:cNvSpPr>
            <a:spLocks noGrp="1"/>
          </p:cNvSpPr>
          <p:nvPr>
            <p:ph type="sldNum" sz="quarter" idx="5"/>
          </p:nvPr>
        </p:nvSpPr>
        <p:spPr/>
        <p:txBody>
          <a:bodyPr/>
          <a:lstStyle/>
          <a:p>
            <a:fld id="{25B9F2D0-0EE3-4175-A87F-9AE32AFC3522}" type="slidenum">
              <a:rPr lang="en-IN" smtClean="0"/>
              <a:t>3</a:t>
            </a:fld>
            <a:endParaRPr lang="en-IN"/>
          </a:p>
        </p:txBody>
      </p:sp>
    </p:spTree>
    <p:extLst>
      <p:ext uri="{BB962C8B-B14F-4D97-AF65-F5344CB8AC3E}">
        <p14:creationId xmlns:p14="http://schemas.microsoft.com/office/powerpoint/2010/main" val="163269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Big Data refers to vast volumes of structured and unstructured data that cannot be processed effectively with traditional data processing applications. Key challenges include data storage, management, and analytics.</a:t>
            </a:r>
          </a:p>
        </p:txBody>
      </p:sp>
      <p:sp>
        <p:nvSpPr>
          <p:cNvPr id="4" name="Slide Number Placeholder 3"/>
          <p:cNvSpPr>
            <a:spLocks noGrp="1"/>
          </p:cNvSpPr>
          <p:nvPr>
            <p:ph type="sldNum" sz="quarter" idx="5"/>
          </p:nvPr>
        </p:nvSpPr>
        <p:spPr/>
        <p:txBody>
          <a:bodyPr/>
          <a:lstStyle/>
          <a:p>
            <a:fld id="{25B9F2D0-0EE3-4175-A87F-9AE32AFC3522}" type="slidenum">
              <a:rPr lang="en-IN" smtClean="0"/>
              <a:t>4</a:t>
            </a:fld>
            <a:endParaRPr lang="en-IN"/>
          </a:p>
        </p:txBody>
      </p:sp>
    </p:spTree>
    <p:extLst>
      <p:ext uri="{BB962C8B-B14F-4D97-AF65-F5344CB8AC3E}">
        <p14:creationId xmlns:p14="http://schemas.microsoft.com/office/powerpoint/2010/main" val="3513160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Hadoop ecosystem comprises several components, including Hadoop Distributed File System (HDFS), YARN, and various tools for data processing and management. Together, they work seamlessly to handle Big Data.</a:t>
            </a:r>
          </a:p>
        </p:txBody>
      </p:sp>
      <p:sp>
        <p:nvSpPr>
          <p:cNvPr id="4" name="Slide Number Placeholder 3"/>
          <p:cNvSpPr>
            <a:spLocks noGrp="1"/>
          </p:cNvSpPr>
          <p:nvPr>
            <p:ph type="sldNum" sz="quarter" idx="5"/>
          </p:nvPr>
        </p:nvSpPr>
        <p:spPr/>
        <p:txBody>
          <a:bodyPr/>
          <a:lstStyle/>
          <a:p>
            <a:fld id="{25B9F2D0-0EE3-4175-A87F-9AE32AFC3522}" type="slidenum">
              <a:rPr lang="en-IN" smtClean="0"/>
              <a:t>5</a:t>
            </a:fld>
            <a:endParaRPr lang="en-IN"/>
          </a:p>
        </p:txBody>
      </p:sp>
    </p:spTree>
    <p:extLst>
      <p:ext uri="{BB962C8B-B14F-4D97-AF65-F5344CB8AC3E}">
        <p14:creationId xmlns:p14="http://schemas.microsoft.com/office/powerpoint/2010/main" val="2104777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Hadoop provides a scalable, distributed framework that allows organizations to process large datasets efficiently. Its ability to handle various data types makes it invaluable in the era of Big Data.</a:t>
            </a:r>
          </a:p>
        </p:txBody>
      </p:sp>
      <p:sp>
        <p:nvSpPr>
          <p:cNvPr id="4" name="Slide Number Placeholder 3"/>
          <p:cNvSpPr>
            <a:spLocks noGrp="1"/>
          </p:cNvSpPr>
          <p:nvPr>
            <p:ph type="sldNum" sz="quarter" idx="5"/>
          </p:nvPr>
        </p:nvSpPr>
        <p:spPr/>
        <p:txBody>
          <a:bodyPr/>
          <a:lstStyle/>
          <a:p>
            <a:fld id="{25B9F2D0-0EE3-4175-A87F-9AE32AFC3522}" type="slidenum">
              <a:rPr lang="en-IN" smtClean="0"/>
              <a:t>6</a:t>
            </a:fld>
            <a:endParaRPr lang="en-IN"/>
          </a:p>
        </p:txBody>
      </p:sp>
    </p:spTree>
    <p:extLst>
      <p:ext uri="{BB962C8B-B14F-4D97-AF65-F5344CB8AC3E}">
        <p14:creationId xmlns:p14="http://schemas.microsoft.com/office/powerpoint/2010/main" val="1946124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MapReduce is a programming model designed for processing large datasets with a parallel, distributed algorithm. Understanding its components is crucial for effective data processing in Hadoop.</a:t>
            </a:r>
          </a:p>
        </p:txBody>
      </p:sp>
      <p:sp>
        <p:nvSpPr>
          <p:cNvPr id="4" name="Slide Number Placeholder 3"/>
          <p:cNvSpPr>
            <a:spLocks noGrp="1"/>
          </p:cNvSpPr>
          <p:nvPr>
            <p:ph type="sldNum" sz="quarter" idx="5"/>
          </p:nvPr>
        </p:nvSpPr>
        <p:spPr/>
        <p:txBody>
          <a:bodyPr/>
          <a:lstStyle/>
          <a:p>
            <a:fld id="{25B9F2D0-0EE3-4175-A87F-9AE32AFC3522}" type="slidenum">
              <a:rPr lang="en-IN" smtClean="0"/>
              <a:t>7</a:t>
            </a:fld>
            <a:endParaRPr lang="en-IN"/>
          </a:p>
        </p:txBody>
      </p:sp>
    </p:spTree>
    <p:extLst>
      <p:ext uri="{BB962C8B-B14F-4D97-AF65-F5344CB8AC3E}">
        <p14:creationId xmlns:p14="http://schemas.microsoft.com/office/powerpoint/2010/main" val="983579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MapReduce was introduced by Google as a way to process vast amounts of data in a distributed environment. It has since become a core feature of the Hadoop framework, enabling efficient data processing.</a:t>
            </a:r>
          </a:p>
        </p:txBody>
      </p:sp>
      <p:sp>
        <p:nvSpPr>
          <p:cNvPr id="4" name="Slide Number Placeholder 3"/>
          <p:cNvSpPr>
            <a:spLocks noGrp="1"/>
          </p:cNvSpPr>
          <p:nvPr>
            <p:ph type="sldNum" sz="quarter" idx="5"/>
          </p:nvPr>
        </p:nvSpPr>
        <p:spPr/>
        <p:txBody>
          <a:bodyPr/>
          <a:lstStyle/>
          <a:p>
            <a:fld id="{25B9F2D0-0EE3-4175-A87F-9AE32AFC3522}" type="slidenum">
              <a:rPr lang="en-IN" smtClean="0"/>
              <a:t>8</a:t>
            </a:fld>
            <a:endParaRPr lang="en-IN"/>
          </a:p>
        </p:txBody>
      </p:sp>
    </p:spTree>
    <p:extLst>
      <p:ext uri="{BB962C8B-B14F-4D97-AF65-F5344CB8AC3E}">
        <p14:creationId xmlns:p14="http://schemas.microsoft.com/office/powerpoint/2010/main" val="561094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MapReduce consists of two main phases: the Map phase, which processes input data and generates key-value pairs, and the Reduce phase, which aggregates and processes these pairs to produce final output.</a:t>
            </a:r>
          </a:p>
        </p:txBody>
      </p:sp>
      <p:sp>
        <p:nvSpPr>
          <p:cNvPr id="4" name="Slide Number Placeholder 3"/>
          <p:cNvSpPr>
            <a:spLocks noGrp="1"/>
          </p:cNvSpPr>
          <p:nvPr>
            <p:ph type="sldNum" sz="quarter" idx="5"/>
          </p:nvPr>
        </p:nvSpPr>
        <p:spPr/>
        <p:txBody>
          <a:bodyPr/>
          <a:lstStyle/>
          <a:p>
            <a:fld id="{25B9F2D0-0EE3-4175-A87F-9AE32AFC3522}" type="slidenum">
              <a:rPr lang="en-IN" smtClean="0"/>
              <a:t>9</a:t>
            </a:fld>
            <a:endParaRPr lang="en-IN"/>
          </a:p>
        </p:txBody>
      </p:sp>
    </p:spTree>
    <p:extLst>
      <p:ext uri="{BB962C8B-B14F-4D97-AF65-F5344CB8AC3E}">
        <p14:creationId xmlns:p14="http://schemas.microsoft.com/office/powerpoint/2010/main" val="225469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4/16/2025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4/16/2025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B2BF3B-C299-D2A4-B51E-BC17A9621AD4}"/>
              </a:ext>
            </a:extLst>
          </p:cNvPr>
          <p:cNvSpPr>
            <a:spLocks noGrp="1"/>
          </p:cNvSpPr>
          <p:nvPr>
            <p:ph type="ctrTitle"/>
          </p:nvPr>
        </p:nvSpPr>
        <p:spPr>
          <a:xfrm>
            <a:off x="924444" y="966851"/>
            <a:ext cx="6889930" cy="4626864"/>
          </a:xfrm>
          <a:effectLst/>
        </p:spPr>
        <p:txBody>
          <a:bodyPr anchor="ctr">
            <a:normAutofit/>
          </a:bodyPr>
          <a:lstStyle/>
          <a:p>
            <a:pPr algn="r"/>
            <a:r>
              <a:rPr lang="en-IN"/>
              <a:t>Understanding MapReduce in Hadoop: Revolutionizing Big Data Processing</a:t>
            </a:r>
          </a:p>
        </p:txBody>
      </p:sp>
      <p:sp>
        <p:nvSpPr>
          <p:cNvPr id="3" name="Subtitle 2">
            <a:extLst>
              <a:ext uri="{FF2B5EF4-FFF2-40B4-BE49-F238E27FC236}">
                <a16:creationId xmlns:a16="http://schemas.microsoft.com/office/drawing/2014/main" id="{27DCFA50-5AD1-3996-5DB2-BDE2C2295B74}"/>
              </a:ext>
            </a:extLst>
          </p:cNvPr>
          <p:cNvSpPr>
            <a:spLocks noGrp="1"/>
          </p:cNvSpPr>
          <p:nvPr>
            <p:ph type="subTitle" idx="1"/>
          </p:nvPr>
        </p:nvSpPr>
        <p:spPr>
          <a:xfrm>
            <a:off x="8457843" y="966851"/>
            <a:ext cx="2820362" cy="4626864"/>
          </a:xfrm>
          <a:effectLst/>
        </p:spPr>
        <p:txBody>
          <a:bodyPr anchor="ctr">
            <a:normAutofit/>
          </a:bodyPr>
          <a:lstStyle/>
          <a:p>
            <a:pPr algn="l"/>
            <a:r>
              <a:rPr lang="en-IN"/>
              <a:t>Exploring MapReduce's role in data transformation</a:t>
            </a:r>
          </a:p>
        </p:txBody>
      </p:sp>
      <p:cxnSp>
        <p:nvCxnSpPr>
          <p:cNvPr id="12" name="Straight Connector 11">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6109"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8335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82F20-DE56-A0E3-7211-A9D53ACFC540}"/>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Advantages of Using MapReduce for Data Processing</a:t>
            </a:r>
          </a:p>
        </p:txBody>
      </p:sp>
      <p:sp>
        <p:nvSpPr>
          <p:cNvPr id="4" name="Content Placeholder 3">
            <a:extLst>
              <a:ext uri="{FF2B5EF4-FFF2-40B4-BE49-F238E27FC236}">
                <a16:creationId xmlns:a16="http://schemas.microsoft.com/office/drawing/2014/main" id="{BB4D2445-5A48-136E-E4FC-23EE215B269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2132822"/>
            <a:ext cx="5546272" cy="3658378"/>
          </a:xfrm>
        </p:spPr>
        <p:txBody>
          <a:bodyPr>
            <a:normAutofit/>
          </a:bodyPr>
          <a:lstStyle/>
          <a:p>
            <a:pPr marL="0" indent="0">
              <a:spcBef>
                <a:spcPts val="2500"/>
              </a:spcBef>
              <a:buNone/>
            </a:pPr>
            <a:r>
              <a:rPr lang="en-US" sz="1400" b="1"/>
              <a:t>Scalability</a:t>
            </a:r>
          </a:p>
          <a:p>
            <a:pPr marL="0" lvl="1" indent="0">
              <a:buNone/>
            </a:pPr>
            <a:r>
              <a:rPr lang="en-US" sz="1400"/>
              <a:t>MapReduce can effortlessly scale to handle increasing amounts of data by adding more resources.</a:t>
            </a:r>
          </a:p>
          <a:p>
            <a:pPr marL="0" indent="0">
              <a:spcBef>
                <a:spcPts val="2500"/>
              </a:spcBef>
              <a:buNone/>
            </a:pPr>
            <a:r>
              <a:rPr lang="en-US" sz="1400" b="1"/>
              <a:t>Fault Tolerance</a:t>
            </a:r>
          </a:p>
          <a:p>
            <a:pPr marL="0" lvl="1" indent="0">
              <a:buNone/>
            </a:pPr>
            <a:r>
              <a:rPr lang="en-US" sz="1400"/>
              <a:t>The framework is designed to handle failures gracefully, ensuring data processing continues without interruption.</a:t>
            </a:r>
          </a:p>
          <a:p>
            <a:pPr marL="0" indent="0">
              <a:spcBef>
                <a:spcPts val="2500"/>
              </a:spcBef>
              <a:buNone/>
            </a:pPr>
            <a:r>
              <a:rPr lang="en-US" sz="1400" b="1"/>
              <a:t>Speed in Processing</a:t>
            </a:r>
          </a:p>
          <a:p>
            <a:pPr marL="0" lvl="1" indent="0">
              <a:buNone/>
            </a:pPr>
            <a:r>
              <a:rPr lang="en-US" sz="1400"/>
              <a:t>MapReduce processes large datasets quickly, making it ideal for time-sensitive Big Data applications.</a:t>
            </a:r>
            <a:endParaRPr lang="en-IN" sz="1400"/>
          </a:p>
        </p:txBody>
      </p:sp>
      <p:pic>
        <p:nvPicPr>
          <p:cNvPr id="12" name="Picture 11">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B0F57041-3351-4A40-B844-096CF7F93C44}"/>
              </a:ext>
            </a:extLst>
          </p:cNvPr>
          <p:cNvPicPr>
            <a:picLocks noGrp="1" noChangeAspect="1"/>
          </p:cNvPicPr>
          <p:nvPr>
            <p:ph sz="half" idx="1"/>
          </p:nvPr>
        </p:nvPicPr>
        <p:blipFill>
          <a:blip r:embed="rId5"/>
          <a:srcRect l="1465" r="15240" b="-2"/>
          <a:stretch/>
        </p:blipFill>
        <p:spPr>
          <a:xfrm>
            <a:off x="7066560" y="2132822"/>
            <a:ext cx="4065464" cy="3258006"/>
          </a:xfrm>
          <a:prstGeom prst="rect">
            <a:avLst/>
          </a:prstGeom>
        </p:spPr>
      </p:pic>
    </p:spTree>
    <p:extLst>
      <p:ext uri="{BB962C8B-B14F-4D97-AF65-F5344CB8AC3E}">
        <p14:creationId xmlns:p14="http://schemas.microsoft.com/office/powerpoint/2010/main" val="321069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C4E0E-EE27-DC37-68D6-0E4D3DEBB624}"/>
              </a:ext>
            </a:extLst>
          </p:cNvPr>
          <p:cNvSpPr>
            <a:spLocks noGrp="1"/>
          </p:cNvSpPr>
          <p:nvPr>
            <p:ph type="ctrTitle"/>
          </p:nvPr>
        </p:nvSpPr>
        <p:spPr>
          <a:xfrm>
            <a:off x="924444" y="966851"/>
            <a:ext cx="6889930" cy="4626864"/>
          </a:xfrm>
          <a:effectLst/>
        </p:spPr>
        <p:txBody>
          <a:bodyPr anchor="ctr">
            <a:normAutofit/>
          </a:bodyPr>
          <a:lstStyle/>
          <a:p>
            <a:pPr algn="r"/>
            <a:r>
              <a:rPr lang="en-IN"/>
              <a:t>MapReduce Architecture in Hadoop</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6109"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7458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2ED23-90DE-22C2-898C-2A417F425562}"/>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Components of MapReduce: JobTracker, TaskTracker</a:t>
            </a:r>
          </a:p>
        </p:txBody>
      </p:sp>
      <p:sp>
        <p:nvSpPr>
          <p:cNvPr id="4" name="Content Placeholder 3">
            <a:extLst>
              <a:ext uri="{FF2B5EF4-FFF2-40B4-BE49-F238E27FC236}">
                <a16:creationId xmlns:a16="http://schemas.microsoft.com/office/drawing/2014/main" id="{8AB541C9-34E1-3664-898D-7F3E1098607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2132822"/>
            <a:ext cx="5546272" cy="3658378"/>
          </a:xfrm>
        </p:spPr>
        <p:txBody>
          <a:bodyPr>
            <a:normAutofit/>
          </a:bodyPr>
          <a:lstStyle/>
          <a:p>
            <a:pPr marL="0" indent="0">
              <a:lnSpc>
                <a:spcPct val="90000"/>
              </a:lnSpc>
              <a:spcBef>
                <a:spcPts val="2500"/>
              </a:spcBef>
              <a:buNone/>
            </a:pPr>
            <a:r>
              <a:rPr lang="en-US" sz="1400" b="1"/>
              <a:t>Role of JobTracker</a:t>
            </a:r>
          </a:p>
          <a:p>
            <a:pPr marL="0" lvl="1" indent="0">
              <a:lnSpc>
                <a:spcPct val="90000"/>
              </a:lnSpc>
              <a:buNone/>
            </a:pPr>
            <a:r>
              <a:rPr lang="en-US" sz="1400"/>
              <a:t>The JobTracker coordinates all the tasks and jobs in the MapReduce framework, ensuring efficient execution and management of resources.</a:t>
            </a:r>
          </a:p>
          <a:p>
            <a:pPr marL="0" indent="0">
              <a:lnSpc>
                <a:spcPct val="90000"/>
              </a:lnSpc>
              <a:spcBef>
                <a:spcPts val="2500"/>
              </a:spcBef>
              <a:buNone/>
            </a:pPr>
            <a:r>
              <a:rPr lang="en-US" sz="1400" b="1"/>
              <a:t>Function of TaskTrackers</a:t>
            </a:r>
          </a:p>
          <a:p>
            <a:pPr marL="0" lvl="1" indent="0">
              <a:lnSpc>
                <a:spcPct val="90000"/>
              </a:lnSpc>
              <a:buNone/>
            </a:pPr>
            <a:r>
              <a:rPr lang="en-US" sz="1400"/>
              <a:t>TaskTrackers are responsible for executing individual tasks on nodes, reporting progress and handling task failures for reliable processing.</a:t>
            </a:r>
          </a:p>
          <a:p>
            <a:pPr marL="0" indent="0">
              <a:lnSpc>
                <a:spcPct val="90000"/>
              </a:lnSpc>
              <a:spcBef>
                <a:spcPts val="2500"/>
              </a:spcBef>
              <a:buNone/>
            </a:pPr>
            <a:r>
              <a:rPr lang="en-US" sz="1400" b="1"/>
              <a:t>Distributed Data Processing</a:t>
            </a:r>
          </a:p>
          <a:p>
            <a:pPr marL="0" lvl="1" indent="0">
              <a:lnSpc>
                <a:spcPct val="90000"/>
              </a:lnSpc>
              <a:buNone/>
            </a:pPr>
            <a:r>
              <a:rPr lang="en-US" sz="1400"/>
              <a:t>The distributed nature of MapReduce allows for efficient data processing across multiple nodes, enhancing performance and scalability.</a:t>
            </a:r>
            <a:endParaRPr lang="en-IN" sz="1400"/>
          </a:p>
        </p:txBody>
      </p:sp>
      <p:pic>
        <p:nvPicPr>
          <p:cNvPr id="12" name="Picture 11">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Female drawing flow chart">
            <a:extLst>
              <a:ext uri="{FF2B5EF4-FFF2-40B4-BE49-F238E27FC236}">
                <a16:creationId xmlns:a16="http://schemas.microsoft.com/office/drawing/2014/main" id="{534F8F8D-F075-460D-BD1A-D2F5B339E66D}"/>
              </a:ext>
            </a:extLst>
          </p:cNvPr>
          <p:cNvPicPr>
            <a:picLocks noGrp="1" noChangeAspect="1"/>
          </p:cNvPicPr>
          <p:nvPr>
            <p:ph sz="half" idx="1"/>
          </p:nvPr>
        </p:nvPicPr>
        <p:blipFill>
          <a:blip r:embed="rId5"/>
          <a:srcRect l="6952" r="11314" b="-1"/>
          <a:stretch/>
        </p:blipFill>
        <p:spPr>
          <a:xfrm>
            <a:off x="7066560" y="2132822"/>
            <a:ext cx="4065464" cy="3258006"/>
          </a:xfrm>
          <a:prstGeom prst="rect">
            <a:avLst/>
          </a:prstGeom>
        </p:spPr>
      </p:pic>
    </p:spTree>
    <p:extLst>
      <p:ext uri="{BB962C8B-B14F-4D97-AF65-F5344CB8AC3E}">
        <p14:creationId xmlns:p14="http://schemas.microsoft.com/office/powerpoint/2010/main" val="3830768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CC307-58D2-D62E-3FAF-5CA00A6FD563}"/>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Data Flow in MapReduce: From Input to Output</a:t>
            </a:r>
          </a:p>
        </p:txBody>
      </p:sp>
      <p:pic>
        <p:nvPicPr>
          <p:cNvPr id="12" name="Picture 11">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5" name="Content Placeholder 4" descr="Global communication and collaboration intricately involving electronic ropes and keys through social networking of smart phones equipped with AI.">
            <a:extLst>
              <a:ext uri="{FF2B5EF4-FFF2-40B4-BE49-F238E27FC236}">
                <a16:creationId xmlns:a16="http://schemas.microsoft.com/office/drawing/2014/main" id="{2E7A2FD0-4434-4E94-B31F-430F943CED08}"/>
              </a:ext>
            </a:extLst>
          </p:cNvPr>
          <p:cNvPicPr>
            <a:picLocks noGrp="1" noChangeAspect="1"/>
          </p:cNvPicPr>
          <p:nvPr>
            <p:ph sz="half" idx="1"/>
          </p:nvPr>
        </p:nvPicPr>
        <p:blipFill>
          <a:blip r:embed="rId5"/>
          <a:srcRect l="12340" r="4365" b="-2"/>
          <a:stretch/>
        </p:blipFill>
        <p:spPr>
          <a:xfrm>
            <a:off x="1046760" y="2129667"/>
            <a:ext cx="4065464" cy="3258006"/>
          </a:xfrm>
          <a:prstGeom prst="rect">
            <a:avLst/>
          </a:prstGeom>
        </p:spPr>
      </p:pic>
      <p:sp>
        <p:nvSpPr>
          <p:cNvPr id="4" name="Content Placeholder 3">
            <a:extLst>
              <a:ext uri="{FF2B5EF4-FFF2-40B4-BE49-F238E27FC236}">
                <a16:creationId xmlns:a16="http://schemas.microsoft.com/office/drawing/2014/main" id="{E7AD22A2-9D1F-86FF-4F01-C7D347C070E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22862" y="2129667"/>
            <a:ext cx="5546272" cy="3661533"/>
          </a:xfrm>
        </p:spPr>
        <p:txBody>
          <a:bodyPr>
            <a:normAutofit/>
          </a:bodyPr>
          <a:lstStyle/>
          <a:p>
            <a:pPr marL="0" indent="0">
              <a:spcBef>
                <a:spcPts val="2500"/>
              </a:spcBef>
              <a:buNone/>
            </a:pPr>
            <a:r>
              <a:rPr lang="en-US" sz="1400" b="1"/>
              <a:t>Input Stage</a:t>
            </a:r>
          </a:p>
          <a:p>
            <a:pPr marL="0" lvl="1" indent="0">
              <a:buNone/>
            </a:pPr>
            <a:r>
              <a:rPr lang="en-US" sz="1400"/>
              <a:t>The data flow begins with input data being read from various sources, ready for processing in the MapReduce framework.</a:t>
            </a:r>
          </a:p>
          <a:p>
            <a:pPr marL="0" indent="0">
              <a:spcBef>
                <a:spcPts val="2500"/>
              </a:spcBef>
              <a:buNone/>
            </a:pPr>
            <a:r>
              <a:rPr lang="en-US" sz="1400" b="1"/>
              <a:t>Mapping Phase</a:t>
            </a:r>
          </a:p>
          <a:p>
            <a:pPr marL="0" lvl="1" indent="0">
              <a:buNone/>
            </a:pPr>
            <a:r>
              <a:rPr lang="en-US" sz="1400"/>
              <a:t>In the mapping phase, data is processed by mappers which transform input into a set of key-value pairs for further processing.</a:t>
            </a:r>
          </a:p>
          <a:p>
            <a:pPr marL="0" indent="0">
              <a:spcBef>
                <a:spcPts val="2500"/>
              </a:spcBef>
              <a:buNone/>
            </a:pPr>
            <a:r>
              <a:rPr lang="en-US" sz="1400" b="1"/>
              <a:t>Reducing Phase</a:t>
            </a:r>
          </a:p>
          <a:p>
            <a:pPr marL="0" lvl="1" indent="0">
              <a:buNone/>
            </a:pPr>
            <a:r>
              <a:rPr lang="en-US" sz="1400"/>
              <a:t>The reducing phase consolidates the key-value pairs produced by mappers, generating the final output through aggregation and summarization.</a:t>
            </a:r>
            <a:endParaRPr lang="en-IN" sz="1400"/>
          </a:p>
        </p:txBody>
      </p:sp>
    </p:spTree>
    <p:extLst>
      <p:ext uri="{BB962C8B-B14F-4D97-AF65-F5344CB8AC3E}">
        <p14:creationId xmlns:p14="http://schemas.microsoft.com/office/powerpoint/2010/main" val="148916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092BF-4308-3AB6-69D7-A2C7137966C0}"/>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Handling Tasks and Failures in MapReduce</a:t>
            </a:r>
          </a:p>
        </p:txBody>
      </p:sp>
      <p:pic>
        <p:nvPicPr>
          <p:cNvPr id="12" name="Picture 11">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5" name="Content Placeholder 4" descr="&quot;High quality folder icons, depicting the concept of two-way transfer and synchronization isolated on white with clipping path&quot;">
            <a:extLst>
              <a:ext uri="{FF2B5EF4-FFF2-40B4-BE49-F238E27FC236}">
                <a16:creationId xmlns:a16="http://schemas.microsoft.com/office/drawing/2014/main" id="{6A219F13-F673-43BB-9FA2-13BBCCD64D64}"/>
              </a:ext>
            </a:extLst>
          </p:cNvPr>
          <p:cNvPicPr>
            <a:picLocks noGrp="1" noChangeAspect="1"/>
          </p:cNvPicPr>
          <p:nvPr>
            <p:ph sz="half" idx="1"/>
          </p:nvPr>
        </p:nvPicPr>
        <p:blipFill>
          <a:blip r:embed="rId5"/>
          <a:srcRect l="6412"/>
          <a:stretch/>
        </p:blipFill>
        <p:spPr>
          <a:xfrm>
            <a:off x="1046760" y="2129667"/>
            <a:ext cx="4065464" cy="3258006"/>
          </a:xfrm>
          <a:prstGeom prst="rect">
            <a:avLst/>
          </a:prstGeom>
        </p:spPr>
      </p:pic>
      <p:sp>
        <p:nvSpPr>
          <p:cNvPr id="4" name="Content Placeholder 3">
            <a:extLst>
              <a:ext uri="{FF2B5EF4-FFF2-40B4-BE49-F238E27FC236}">
                <a16:creationId xmlns:a16="http://schemas.microsoft.com/office/drawing/2014/main" id="{983017E9-C7AC-9B67-2647-4928A152799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22862" y="2129667"/>
            <a:ext cx="5546272" cy="3661533"/>
          </a:xfrm>
        </p:spPr>
        <p:txBody>
          <a:bodyPr>
            <a:normAutofit/>
          </a:bodyPr>
          <a:lstStyle/>
          <a:p>
            <a:pPr marL="0" indent="0">
              <a:spcBef>
                <a:spcPts val="2500"/>
              </a:spcBef>
              <a:buNone/>
            </a:pPr>
            <a:r>
              <a:rPr lang="en-US" sz="1400" b="1"/>
              <a:t>Fault Tolerance</a:t>
            </a:r>
          </a:p>
          <a:p>
            <a:pPr marL="0" lvl="1" indent="0">
              <a:buNone/>
            </a:pPr>
            <a:r>
              <a:rPr lang="en-US" sz="1400"/>
              <a:t>MapReduce is built with fault tolerance, allowing it to handle task failures effectively and maintain workflow.</a:t>
            </a:r>
          </a:p>
          <a:p>
            <a:pPr marL="0" indent="0">
              <a:spcBef>
                <a:spcPts val="2500"/>
              </a:spcBef>
              <a:buNone/>
            </a:pPr>
            <a:r>
              <a:rPr lang="en-US" sz="1400" b="1"/>
              <a:t>Task Reassignment</a:t>
            </a:r>
          </a:p>
          <a:p>
            <a:pPr marL="0" lvl="1" indent="0">
              <a:buNone/>
            </a:pPr>
            <a:r>
              <a:rPr lang="en-US" sz="1400"/>
              <a:t>When a task fails, MapReduce can seamlessly reassign it to another TaskTracker, minimizing disruption.</a:t>
            </a:r>
          </a:p>
          <a:p>
            <a:pPr marL="0" indent="0">
              <a:spcBef>
                <a:spcPts val="2500"/>
              </a:spcBef>
              <a:buNone/>
            </a:pPr>
            <a:r>
              <a:rPr lang="en-US" sz="1400" b="1"/>
              <a:t>Smooth Job Execution</a:t>
            </a:r>
          </a:p>
          <a:p>
            <a:pPr marL="0" lvl="1" indent="0">
              <a:buNone/>
            </a:pPr>
            <a:r>
              <a:rPr lang="en-US" sz="1400"/>
              <a:t>The ability to reassign tasks ensures that jobs continue to run smoothly, enhancing overall system reliability.</a:t>
            </a:r>
            <a:endParaRPr lang="en-IN" sz="1400"/>
          </a:p>
        </p:txBody>
      </p:sp>
    </p:spTree>
    <p:extLst>
      <p:ext uri="{BB962C8B-B14F-4D97-AF65-F5344CB8AC3E}">
        <p14:creationId xmlns:p14="http://schemas.microsoft.com/office/powerpoint/2010/main" val="368790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16118F-4F85-AB2F-64CA-0975BBA3B4B9}"/>
              </a:ext>
            </a:extLst>
          </p:cNvPr>
          <p:cNvSpPr>
            <a:spLocks noGrp="1"/>
          </p:cNvSpPr>
          <p:nvPr>
            <p:ph type="ctrTitle"/>
          </p:nvPr>
        </p:nvSpPr>
        <p:spPr>
          <a:xfrm>
            <a:off x="924444" y="966851"/>
            <a:ext cx="6889930" cy="4626864"/>
          </a:xfrm>
          <a:effectLst/>
        </p:spPr>
        <p:txBody>
          <a:bodyPr anchor="ctr">
            <a:normAutofit/>
          </a:bodyPr>
          <a:lstStyle/>
          <a:p>
            <a:pPr algn="r"/>
            <a:r>
              <a:rPr lang="en-IN"/>
              <a:t>Implementing MapReduce Programs</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6109"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5189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799F75-6918-F9ED-03E9-2CFE9A498313}"/>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Writing a Basic MapReduce Program: The Mapper and Reducer</a:t>
            </a:r>
          </a:p>
        </p:txBody>
      </p:sp>
      <p:sp>
        <p:nvSpPr>
          <p:cNvPr id="4" name="Content Placeholder 3">
            <a:extLst>
              <a:ext uri="{FF2B5EF4-FFF2-40B4-BE49-F238E27FC236}">
                <a16:creationId xmlns:a16="http://schemas.microsoft.com/office/drawing/2014/main" id="{6F76AC8E-D3F4-4EC7-8467-F92D01EBB5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2132822"/>
            <a:ext cx="5546272" cy="3658378"/>
          </a:xfrm>
        </p:spPr>
        <p:txBody>
          <a:bodyPr>
            <a:normAutofit/>
          </a:bodyPr>
          <a:lstStyle/>
          <a:p>
            <a:pPr marL="0" indent="0">
              <a:spcBef>
                <a:spcPts val="2500"/>
              </a:spcBef>
              <a:buNone/>
            </a:pPr>
            <a:r>
              <a:rPr lang="en-US" sz="1400" b="1"/>
              <a:t>Role of the Mapper</a:t>
            </a:r>
          </a:p>
          <a:p>
            <a:pPr marL="0" lvl="1" indent="0">
              <a:buNone/>
            </a:pPr>
            <a:r>
              <a:rPr lang="en-US" sz="1400"/>
              <a:t>The Mapper processes input data, transforming it into key-value pairs for further processing in the MapReduce framework.</a:t>
            </a:r>
          </a:p>
          <a:p>
            <a:pPr marL="0" indent="0">
              <a:spcBef>
                <a:spcPts val="2500"/>
              </a:spcBef>
              <a:buNone/>
            </a:pPr>
            <a:r>
              <a:rPr lang="en-US" sz="1400" b="1"/>
              <a:t>Role of the Reducer</a:t>
            </a:r>
          </a:p>
          <a:p>
            <a:pPr marL="0" lvl="1" indent="0">
              <a:buNone/>
            </a:pPr>
            <a:r>
              <a:rPr lang="en-US" sz="1400"/>
              <a:t>The Reducer aggregates the output from the Mapper, combining the key-value pairs into a final result, essential for data analysis.</a:t>
            </a:r>
          </a:p>
          <a:p>
            <a:pPr marL="0" indent="0">
              <a:spcBef>
                <a:spcPts val="2500"/>
              </a:spcBef>
              <a:buNone/>
            </a:pPr>
            <a:r>
              <a:rPr lang="en-US" sz="1400" b="1"/>
              <a:t>Understanding Components</a:t>
            </a:r>
          </a:p>
          <a:p>
            <a:pPr marL="0" lvl="1" indent="0">
              <a:buNone/>
            </a:pPr>
            <a:r>
              <a:rPr lang="en-US" sz="1400"/>
              <a:t>Grasping the roles of the Mapper and Reducer is crucial for effectively writing and optimizing MapReduce programs.</a:t>
            </a:r>
            <a:endParaRPr lang="en-IN" sz="1400"/>
          </a:p>
        </p:txBody>
      </p:sp>
      <p:pic>
        <p:nvPicPr>
          <p:cNvPr id="12" name="Picture 11">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Cloud computing concept isolated on white background">
            <a:extLst>
              <a:ext uri="{FF2B5EF4-FFF2-40B4-BE49-F238E27FC236}">
                <a16:creationId xmlns:a16="http://schemas.microsoft.com/office/drawing/2014/main" id="{9BF7D655-544F-49E3-9734-45C528947AD5}"/>
              </a:ext>
            </a:extLst>
          </p:cNvPr>
          <p:cNvPicPr>
            <a:picLocks noGrp="1" noChangeAspect="1"/>
          </p:cNvPicPr>
          <p:nvPr>
            <p:ph sz="half" idx="1"/>
          </p:nvPr>
        </p:nvPicPr>
        <p:blipFill>
          <a:blip r:embed="rId5"/>
          <a:srcRect l="2196" r="4216"/>
          <a:stretch/>
        </p:blipFill>
        <p:spPr>
          <a:xfrm>
            <a:off x="7066560" y="2132822"/>
            <a:ext cx="4065464" cy="3258006"/>
          </a:xfrm>
          <a:prstGeom prst="rect">
            <a:avLst/>
          </a:prstGeom>
        </p:spPr>
      </p:pic>
    </p:spTree>
    <p:extLst>
      <p:ext uri="{BB962C8B-B14F-4D97-AF65-F5344CB8AC3E}">
        <p14:creationId xmlns:p14="http://schemas.microsoft.com/office/powerpoint/2010/main" val="17127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3CEDAC-127E-AEFC-935E-CE230FC909FE}"/>
              </a:ext>
            </a:extLst>
          </p:cNvPr>
          <p:cNvSpPr>
            <a:spLocks noGrp="1"/>
          </p:cNvSpPr>
          <p:nvPr>
            <p:ph type="title"/>
          </p:nvPr>
        </p:nvSpPr>
        <p:spPr>
          <a:xfrm>
            <a:off x="924443" y="1023257"/>
            <a:ext cx="3732902" cy="4570457"/>
          </a:xfrm>
          <a:effectLst/>
        </p:spPr>
        <p:txBody>
          <a:bodyPr>
            <a:normAutofit/>
          </a:bodyPr>
          <a:lstStyle/>
          <a:p>
            <a:pPr algn="l"/>
            <a:r>
              <a:rPr lang="en-IN"/>
              <a:t>Examples of Common MapReduce Jobs</a:t>
            </a:r>
          </a:p>
        </p:txBody>
      </p:sp>
      <p:cxnSp>
        <p:nvCxnSpPr>
          <p:cNvPr id="13" name="Straight Connector 12">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4">
            <a:extLst>
              <a:ext uri="{FF2B5EF4-FFF2-40B4-BE49-F238E27FC236}">
                <a16:creationId xmlns:a16="http://schemas.microsoft.com/office/drawing/2014/main" id="{B56F7ECC-3936-4610-90FD-AE1B0DC99D10}"/>
              </a:ext>
            </a:extLst>
          </p:cNvPr>
          <p:cNvGraphicFramePr>
            <a:graphicFrameLocks noGrp="1"/>
          </p:cNvGraphicFramePr>
          <p:nvPr>
            <p:ph idx="1"/>
            <p:extLst>
              <p:ext uri="{D42A27DB-BD31-4B8C-83A1-F6EECF244321}">
                <p14:modId xmlns:p14="http://schemas.microsoft.com/office/powerpoint/2010/main" val="356915726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252560" y="1023257"/>
          <a:ext cx="6025645" cy="4570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9388680"/>
      </p:ext>
    </p:extLst>
  </p:cSld>
  <p:clrMapOvr>
    <a:overrideClrMapping bg1="lt1" tx1="dk1" bg2="lt2" tx2="dk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A7F5D76-1FEC-470A-B476-70574A89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43A1A8-1591-F427-D392-8FB8E429E85E}"/>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rPr>
              <a:t>Optimization Techniques for Efficient MapReduce Jobs</a:t>
            </a:r>
          </a:p>
        </p:txBody>
      </p:sp>
      <p:sp>
        <p:nvSpPr>
          <p:cNvPr id="4" name="Content Placeholder 3">
            <a:extLst>
              <a:ext uri="{FF2B5EF4-FFF2-40B4-BE49-F238E27FC236}">
                <a16:creationId xmlns:a16="http://schemas.microsoft.com/office/drawing/2014/main" id="{830DC1A0-E7DA-1C16-D5F4-549A927F715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2132822"/>
            <a:ext cx="5546272" cy="3658378"/>
          </a:xfrm>
        </p:spPr>
        <p:txBody>
          <a:bodyPr>
            <a:normAutofit/>
          </a:bodyPr>
          <a:lstStyle/>
          <a:p>
            <a:pPr marL="0" indent="0">
              <a:spcBef>
                <a:spcPts val="2500"/>
              </a:spcBef>
              <a:buNone/>
            </a:pPr>
            <a:r>
              <a:rPr lang="en-US" sz="1400" b="1"/>
              <a:t>Data Locality</a:t>
            </a:r>
          </a:p>
          <a:p>
            <a:pPr marL="0" lvl="1" indent="0">
              <a:buNone/>
            </a:pPr>
            <a:r>
              <a:rPr lang="en-US" sz="1400"/>
              <a:t>Optimizing data locality ensures that the data is processed where it is stored, reducing latency and improving performance.</a:t>
            </a:r>
          </a:p>
          <a:p>
            <a:pPr marL="0" indent="0">
              <a:spcBef>
                <a:spcPts val="2500"/>
              </a:spcBef>
              <a:buNone/>
            </a:pPr>
            <a:r>
              <a:rPr lang="en-US" sz="1400" b="1"/>
              <a:t>Combiners</a:t>
            </a:r>
          </a:p>
          <a:p>
            <a:pPr marL="0" lvl="1" indent="0">
              <a:buNone/>
            </a:pPr>
            <a:r>
              <a:rPr lang="en-US" sz="1400"/>
              <a:t>Using combiners helps to reduce the amount of data transferred between the map and reduce phases, thus enhancing job efficiency.</a:t>
            </a:r>
          </a:p>
          <a:p>
            <a:pPr marL="0" indent="0">
              <a:spcBef>
                <a:spcPts val="2500"/>
              </a:spcBef>
              <a:buNone/>
            </a:pPr>
            <a:r>
              <a:rPr lang="en-US" sz="1400" b="1"/>
              <a:t>Tuning Configuration</a:t>
            </a:r>
          </a:p>
          <a:p>
            <a:pPr marL="0" lvl="1" indent="0">
              <a:buNone/>
            </a:pPr>
            <a:r>
              <a:rPr lang="en-US" sz="1400"/>
              <a:t>Tuning configurations such as memory allocation and parallelism settings can significantly improve resource management during MapReduce jobs.</a:t>
            </a:r>
            <a:endParaRPr lang="en-IN" sz="1400"/>
          </a:p>
        </p:txBody>
      </p:sp>
      <p:pic>
        <p:nvPicPr>
          <p:cNvPr id="5" name="Content Placeholder 4" descr="3d flow chart.">
            <a:extLst>
              <a:ext uri="{FF2B5EF4-FFF2-40B4-BE49-F238E27FC236}">
                <a16:creationId xmlns:a16="http://schemas.microsoft.com/office/drawing/2014/main" id="{9A6A67A0-C325-43C1-A15A-9FB32B28C674}"/>
              </a:ext>
            </a:extLst>
          </p:cNvPr>
          <p:cNvPicPr>
            <a:picLocks noGrp="1" noChangeAspect="1"/>
          </p:cNvPicPr>
          <p:nvPr>
            <p:ph sz="half" idx="1"/>
          </p:nvPr>
        </p:nvPicPr>
        <p:blipFill>
          <a:blip r:embed="rId4"/>
          <a:stretch>
            <a:fillRect/>
          </a:stretch>
        </p:blipFill>
        <p:spPr>
          <a:xfrm>
            <a:off x="7066560" y="2745459"/>
            <a:ext cx="4065464" cy="2032732"/>
          </a:xfrm>
          <a:prstGeom prst="rect">
            <a:avLst/>
          </a:prstGeom>
        </p:spPr>
      </p:pic>
    </p:spTree>
    <p:extLst>
      <p:ext uri="{BB962C8B-B14F-4D97-AF65-F5344CB8AC3E}">
        <p14:creationId xmlns:p14="http://schemas.microsoft.com/office/powerpoint/2010/main" val="2330263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F499A-52B8-CE8B-2717-8DC4D82372DF}"/>
              </a:ext>
            </a:extLst>
          </p:cNvPr>
          <p:cNvSpPr>
            <a:spLocks noGrp="1"/>
          </p:cNvSpPr>
          <p:nvPr>
            <p:ph type="ctrTitle"/>
          </p:nvPr>
        </p:nvSpPr>
        <p:spPr>
          <a:xfrm>
            <a:off x="924444" y="966851"/>
            <a:ext cx="6889930" cy="4626864"/>
          </a:xfrm>
          <a:effectLst/>
        </p:spPr>
        <p:txBody>
          <a:bodyPr anchor="ctr">
            <a:normAutofit/>
          </a:bodyPr>
          <a:lstStyle/>
          <a:p>
            <a:pPr algn="r"/>
            <a:r>
              <a:rPr lang="en-IN"/>
              <a:t>MapReduce Use Cases and Applications</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6109"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0196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666A8C-FF91-4036-8B33-940D98C747B0}"/>
              </a:ext>
            </a:extLst>
          </p:cNvPr>
          <p:cNvSpPr>
            <a:spLocks noGrp="1"/>
          </p:cNvSpPr>
          <p:nvPr>
            <p:ph type="title"/>
          </p:nvPr>
        </p:nvSpPr>
        <p:spPr>
          <a:xfrm>
            <a:off x="924443" y="1023257"/>
            <a:ext cx="3732902" cy="4570457"/>
          </a:xfrm>
          <a:effectLst/>
        </p:spPr>
        <p:txBody>
          <a:bodyPr>
            <a:normAutofit/>
          </a:bodyPr>
          <a:lstStyle/>
          <a:p>
            <a:pPr algn="l"/>
            <a:r>
              <a:rPr lang="en-IN"/>
              <a:t>Agenda Overview</a:t>
            </a:r>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D61D1C-D1F6-80A5-ED1D-795A2AF4FA35}"/>
              </a:ext>
            </a:extLst>
          </p:cNvPr>
          <p:cNvSpPr>
            <a:spLocks noGrp="1"/>
          </p:cNvSpPr>
          <p:nvPr>
            <p:ph idx="1"/>
            <p:extLst>
              <p:ext uri="{E7BDC344-281C-4309-B0C6-D0EE65EED2A8}">
                <p202:designPr xmlns:p202="http://schemas.microsoft.com/office/powerpoint/2020/02/main">
                  <p202:designTagLst>
                    <p202:designTag name="ARCH:1:CLS" val="BulletedText"/>
                  </p202:designTagLst>
                </p202:designPr>
              </p:ext>
            </p:extLst>
          </p:nvPr>
        </p:nvSpPr>
        <p:spPr>
          <a:xfrm>
            <a:off x="5252560" y="1023257"/>
            <a:ext cx="6025645" cy="4570457"/>
          </a:xfrm>
          <a:effectLst/>
        </p:spPr>
        <p:txBody>
          <a:bodyPr anchor="ctr">
            <a:normAutofit/>
          </a:bodyPr>
          <a:lstStyle/>
          <a:p>
            <a:r>
              <a:rPr lang="en-US"/>
              <a:t>Introduction to Big Data and Hadoop</a:t>
            </a:r>
          </a:p>
          <a:p>
            <a:r>
              <a:rPr lang="en-US"/>
              <a:t>Basics of MapReduce</a:t>
            </a:r>
          </a:p>
          <a:p>
            <a:r>
              <a:rPr lang="en-US"/>
              <a:t>MapReduce Architecture in Hadoop</a:t>
            </a:r>
          </a:p>
          <a:p>
            <a:r>
              <a:rPr lang="en-US"/>
              <a:t>Implementing MapReduce Programs</a:t>
            </a:r>
          </a:p>
          <a:p>
            <a:r>
              <a:rPr lang="en-US"/>
              <a:t>MapReduce Use Cases and Applications</a:t>
            </a:r>
            <a:endParaRPr lang="en-IN"/>
          </a:p>
        </p:txBody>
      </p:sp>
    </p:spTree>
    <p:extLst>
      <p:ext uri="{BB962C8B-B14F-4D97-AF65-F5344CB8AC3E}">
        <p14:creationId xmlns:p14="http://schemas.microsoft.com/office/powerpoint/2010/main" val="402964591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5FA069-75CD-B92F-030B-701FFCAAAFB7}"/>
              </a:ext>
            </a:extLst>
          </p:cNvPr>
          <p:cNvSpPr>
            <a:spLocks noGrp="1"/>
          </p:cNvSpPr>
          <p:nvPr>
            <p:ph type="title"/>
          </p:nvPr>
        </p:nvSpPr>
        <p:spPr>
          <a:xfrm>
            <a:off x="913795" y="609599"/>
            <a:ext cx="5978072" cy="1481150"/>
          </a:xfrm>
        </p:spPr>
        <p:txBody>
          <a:bodyPr vert="horz" lIns="91440" tIns="45720" rIns="91440" bIns="45720" rtlCol="0" anchor="ctr">
            <a:normAutofit/>
          </a:bodyPr>
          <a:lstStyle/>
          <a:p>
            <a:r>
              <a:rPr lang="en-US" sz="4000"/>
              <a:t>Use Cases in Different Industries</a:t>
            </a:r>
          </a:p>
        </p:txBody>
      </p:sp>
      <p:sp>
        <p:nvSpPr>
          <p:cNvPr id="4" name="Content Placeholder 3">
            <a:extLst>
              <a:ext uri="{FF2B5EF4-FFF2-40B4-BE49-F238E27FC236}">
                <a16:creationId xmlns:a16="http://schemas.microsoft.com/office/drawing/2014/main" id="{96896858-C52B-BAA2-709B-7237908389E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2279176"/>
            <a:ext cx="5978072" cy="3415672"/>
          </a:xfrm>
        </p:spPr>
        <p:txBody>
          <a:bodyPr>
            <a:normAutofit/>
          </a:bodyPr>
          <a:lstStyle/>
          <a:p>
            <a:pPr marL="0" indent="0">
              <a:lnSpc>
                <a:spcPct val="90000"/>
              </a:lnSpc>
              <a:spcBef>
                <a:spcPts val="2500"/>
              </a:spcBef>
              <a:buNone/>
            </a:pPr>
            <a:r>
              <a:rPr lang="en-IN" sz="1400" b="1"/>
              <a:t>E-commerce Data Analysis</a:t>
            </a:r>
          </a:p>
          <a:p>
            <a:pPr marL="0" lvl="1" indent="0">
              <a:lnSpc>
                <a:spcPct val="90000"/>
              </a:lnSpc>
              <a:buNone/>
            </a:pPr>
            <a:r>
              <a:rPr lang="en-IN" sz="1400"/>
              <a:t>E-commerce companies leverage MapReduce for analyzing customer data and optimizing product recommendations, enhancing the shopping experience.</a:t>
            </a:r>
          </a:p>
          <a:p>
            <a:pPr marL="0" indent="0">
              <a:lnSpc>
                <a:spcPct val="90000"/>
              </a:lnSpc>
              <a:spcBef>
                <a:spcPts val="2500"/>
              </a:spcBef>
              <a:buNone/>
            </a:pPr>
            <a:r>
              <a:rPr lang="en-IN" sz="1400" b="1"/>
              <a:t>Social Media Insights</a:t>
            </a:r>
          </a:p>
          <a:p>
            <a:pPr marL="0" lvl="1" indent="0">
              <a:lnSpc>
                <a:spcPct val="90000"/>
              </a:lnSpc>
              <a:buNone/>
            </a:pPr>
            <a:r>
              <a:rPr lang="en-IN" sz="1400"/>
              <a:t>Social media platforms use MapReduce to analyze user interactions and trends, providing valuable insights to improve engagement strategies.</a:t>
            </a:r>
          </a:p>
          <a:p>
            <a:pPr marL="0" indent="0">
              <a:lnSpc>
                <a:spcPct val="90000"/>
              </a:lnSpc>
              <a:spcBef>
                <a:spcPts val="2500"/>
              </a:spcBef>
              <a:buNone/>
            </a:pPr>
            <a:r>
              <a:rPr lang="en-IN" sz="1400" b="1"/>
              <a:t>Telecommunications Efficiency</a:t>
            </a:r>
          </a:p>
          <a:p>
            <a:pPr marL="0" lvl="1" indent="0">
              <a:lnSpc>
                <a:spcPct val="90000"/>
              </a:lnSpc>
              <a:buNone/>
            </a:pPr>
            <a:r>
              <a:rPr lang="en-IN" sz="1400"/>
              <a:t>Telecommunications companies utilize MapReduce for operational efficiency, enhancing network performance and customer service through data analysis.</a:t>
            </a:r>
          </a:p>
        </p:txBody>
      </p:sp>
      <p:pic>
        <p:nvPicPr>
          <p:cNvPr id="12" name="Picture 11">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Content Placeholder 4" descr="Social Media icons with futuristic city model">
            <a:extLst>
              <a:ext uri="{FF2B5EF4-FFF2-40B4-BE49-F238E27FC236}">
                <a16:creationId xmlns:a16="http://schemas.microsoft.com/office/drawing/2014/main" id="{B5CF8AB3-C72F-400B-BD33-311FA1A74D65}"/>
              </a:ext>
            </a:extLst>
          </p:cNvPr>
          <p:cNvPicPr>
            <a:picLocks noGrp="1" noChangeAspect="1"/>
          </p:cNvPicPr>
          <p:nvPr>
            <p:ph sz="half" idx="1"/>
          </p:nvPr>
        </p:nvPicPr>
        <p:blipFill>
          <a:blip r:embed="rId5"/>
          <a:srcRect r="133"/>
          <a:stretch/>
        </p:blipFill>
        <p:spPr>
          <a:xfrm>
            <a:off x="7620351" y="10"/>
            <a:ext cx="4571649" cy="6857990"/>
          </a:xfrm>
          <a:prstGeom prst="rect">
            <a:avLst/>
          </a:prstGeom>
        </p:spPr>
      </p:pic>
    </p:spTree>
    <p:extLst>
      <p:ext uri="{BB962C8B-B14F-4D97-AF65-F5344CB8AC3E}">
        <p14:creationId xmlns:p14="http://schemas.microsoft.com/office/powerpoint/2010/main" val="2092868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DC19F-0BED-D0EA-FFBD-66747DEF00CE}"/>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Comparing MapReduce with Other Data Processing Models</a:t>
            </a:r>
          </a:p>
        </p:txBody>
      </p:sp>
      <p:sp>
        <p:nvSpPr>
          <p:cNvPr id="4" name="Content Placeholder 3">
            <a:extLst>
              <a:ext uri="{FF2B5EF4-FFF2-40B4-BE49-F238E27FC236}">
                <a16:creationId xmlns:a16="http://schemas.microsoft.com/office/drawing/2014/main" id="{D005B323-3CF6-4C19-6755-4686AC1460A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2132822"/>
            <a:ext cx="5546272" cy="3658378"/>
          </a:xfrm>
        </p:spPr>
        <p:txBody>
          <a:bodyPr>
            <a:normAutofit/>
          </a:bodyPr>
          <a:lstStyle/>
          <a:p>
            <a:pPr marL="0" indent="0">
              <a:spcBef>
                <a:spcPts val="2500"/>
              </a:spcBef>
              <a:buNone/>
            </a:pPr>
            <a:r>
              <a:rPr lang="en-US" sz="1400" b="1"/>
              <a:t>Simplicity of MapReduce</a:t>
            </a:r>
          </a:p>
          <a:p>
            <a:pPr marL="0" lvl="1" indent="0">
              <a:buNone/>
            </a:pPr>
            <a:r>
              <a:rPr lang="en-US" sz="1400"/>
              <a:t>MapReduce is known for its straightforward programming model, making it easier to implement data processing tasks.</a:t>
            </a:r>
          </a:p>
          <a:p>
            <a:pPr marL="0" indent="0">
              <a:spcBef>
                <a:spcPts val="2500"/>
              </a:spcBef>
              <a:buNone/>
            </a:pPr>
            <a:r>
              <a:rPr lang="en-US" sz="1400" b="1"/>
              <a:t>Scalability of MapReduce</a:t>
            </a:r>
          </a:p>
          <a:p>
            <a:pPr marL="0" lvl="1" indent="0">
              <a:buNone/>
            </a:pPr>
            <a:r>
              <a:rPr lang="en-US" sz="1400"/>
              <a:t>One of the key advantages of MapReduce is its ability to scale efficiently with large datasets across distributed systems.</a:t>
            </a:r>
          </a:p>
          <a:p>
            <a:pPr marL="0" indent="0">
              <a:spcBef>
                <a:spcPts val="2500"/>
              </a:spcBef>
              <a:buNone/>
            </a:pPr>
            <a:r>
              <a:rPr lang="en-US" sz="1400" b="1"/>
              <a:t>Comparison with Spark and Flink</a:t>
            </a:r>
          </a:p>
          <a:p>
            <a:pPr marL="0" lvl="1" indent="0">
              <a:buNone/>
            </a:pPr>
            <a:r>
              <a:rPr lang="en-US" sz="1400"/>
              <a:t>Understanding the differences between MapReduce, Spark, and Flink helps in selecting the most suitable model for specific use cases.</a:t>
            </a:r>
            <a:endParaRPr lang="en-IN" sz="1400"/>
          </a:p>
        </p:txBody>
      </p:sp>
      <p:pic>
        <p:nvPicPr>
          <p:cNvPr id="12" name="Picture 11">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Computer script on a screen">
            <a:extLst>
              <a:ext uri="{FF2B5EF4-FFF2-40B4-BE49-F238E27FC236}">
                <a16:creationId xmlns:a16="http://schemas.microsoft.com/office/drawing/2014/main" id="{FFC3E165-C67A-458D-B419-7BEFB1D4469A}"/>
              </a:ext>
            </a:extLst>
          </p:cNvPr>
          <p:cNvPicPr>
            <a:picLocks noGrp="1" noChangeAspect="1"/>
          </p:cNvPicPr>
          <p:nvPr>
            <p:ph sz="half" idx="1"/>
          </p:nvPr>
        </p:nvPicPr>
        <p:blipFill>
          <a:blip r:embed="rId5"/>
          <a:srcRect r="16705" b="-2"/>
          <a:stretch/>
        </p:blipFill>
        <p:spPr>
          <a:xfrm>
            <a:off x="7066560" y="2132822"/>
            <a:ext cx="4065464" cy="3258006"/>
          </a:xfrm>
          <a:prstGeom prst="rect">
            <a:avLst/>
          </a:prstGeom>
        </p:spPr>
      </p:pic>
    </p:spTree>
    <p:extLst>
      <p:ext uri="{BB962C8B-B14F-4D97-AF65-F5344CB8AC3E}">
        <p14:creationId xmlns:p14="http://schemas.microsoft.com/office/powerpoint/2010/main" val="3449506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F2E9D-FB82-8213-5FB0-83809D6AB22A}"/>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Future Trends in MapReduce and Hadoop Ecosystem</a:t>
            </a:r>
          </a:p>
        </p:txBody>
      </p:sp>
      <p:pic>
        <p:nvPicPr>
          <p:cNvPr id="12" name="Picture 11">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5" name="Content Placeholder 4" descr="Cloud Computing">
            <a:extLst>
              <a:ext uri="{FF2B5EF4-FFF2-40B4-BE49-F238E27FC236}">
                <a16:creationId xmlns:a16="http://schemas.microsoft.com/office/drawing/2014/main" id="{B718A883-D710-4D24-9393-6E6775153A8F}"/>
              </a:ext>
            </a:extLst>
          </p:cNvPr>
          <p:cNvPicPr>
            <a:picLocks noGrp="1" noChangeAspect="1"/>
          </p:cNvPicPr>
          <p:nvPr>
            <p:ph sz="half" idx="1"/>
          </p:nvPr>
        </p:nvPicPr>
        <p:blipFill>
          <a:blip r:embed="rId5"/>
          <a:srcRect r="6412"/>
          <a:stretch/>
        </p:blipFill>
        <p:spPr>
          <a:xfrm>
            <a:off x="1046760" y="2129667"/>
            <a:ext cx="4065464" cy="3258006"/>
          </a:xfrm>
          <a:prstGeom prst="rect">
            <a:avLst/>
          </a:prstGeom>
        </p:spPr>
      </p:pic>
      <p:sp>
        <p:nvSpPr>
          <p:cNvPr id="4" name="Content Placeholder 3">
            <a:extLst>
              <a:ext uri="{FF2B5EF4-FFF2-40B4-BE49-F238E27FC236}">
                <a16:creationId xmlns:a16="http://schemas.microsoft.com/office/drawing/2014/main" id="{FDF9DBFC-E95A-D0E2-D9FA-F847BD24E51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722862" y="2129667"/>
            <a:ext cx="5546272" cy="3661533"/>
          </a:xfrm>
        </p:spPr>
        <p:txBody>
          <a:bodyPr>
            <a:normAutofit/>
          </a:bodyPr>
          <a:lstStyle/>
          <a:p>
            <a:pPr marL="0" indent="0">
              <a:spcBef>
                <a:spcPts val="2500"/>
              </a:spcBef>
              <a:buNone/>
            </a:pPr>
            <a:r>
              <a:rPr lang="en-US" sz="1400" b="1"/>
              <a:t>Cloud Integration</a:t>
            </a:r>
          </a:p>
          <a:p>
            <a:pPr marL="0" lvl="1" indent="0">
              <a:buNone/>
            </a:pPr>
            <a:r>
              <a:rPr lang="en-US" sz="1400"/>
              <a:t>The integration of cloud technologies with MapReduce is expected to enhance scalability and accessibility in data processing.</a:t>
            </a:r>
          </a:p>
          <a:p>
            <a:pPr marL="0" indent="0">
              <a:spcBef>
                <a:spcPts val="2500"/>
              </a:spcBef>
              <a:buNone/>
            </a:pPr>
            <a:r>
              <a:rPr lang="en-US" sz="1400" b="1"/>
              <a:t>Machine Learning Trends</a:t>
            </a:r>
          </a:p>
          <a:p>
            <a:pPr marL="0" lvl="1" indent="0">
              <a:buNone/>
            </a:pPr>
            <a:r>
              <a:rPr lang="en-US" sz="1400"/>
              <a:t>Machine learning will play a crucial role in improving data analysis and decision-making within the Hadoop ecosystem.</a:t>
            </a:r>
          </a:p>
          <a:p>
            <a:pPr marL="0" indent="0">
              <a:spcBef>
                <a:spcPts val="2500"/>
              </a:spcBef>
              <a:buNone/>
            </a:pPr>
            <a:r>
              <a:rPr lang="en-US" sz="1400" b="1"/>
              <a:t>Real-Time Processing</a:t>
            </a:r>
          </a:p>
          <a:p>
            <a:pPr marL="0" lvl="1" indent="0">
              <a:buNone/>
            </a:pPr>
            <a:r>
              <a:rPr lang="en-US" sz="1400"/>
              <a:t>The demand for real-time data processing is growing, leading to advancements in streaming technologies within the Hadoop ecosystem.</a:t>
            </a:r>
            <a:endParaRPr lang="en-IN" sz="1400"/>
          </a:p>
        </p:txBody>
      </p:sp>
    </p:spTree>
    <p:extLst>
      <p:ext uri="{BB962C8B-B14F-4D97-AF65-F5344CB8AC3E}">
        <p14:creationId xmlns:p14="http://schemas.microsoft.com/office/powerpoint/2010/main" val="6230582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7B943-583F-9055-D6F4-F0708484E716}"/>
              </a:ext>
            </a:extLst>
          </p:cNvPr>
          <p:cNvSpPr>
            <a:spLocks noGrp="1"/>
          </p:cNvSpPr>
          <p:nvPr>
            <p:ph type="title"/>
          </p:nvPr>
        </p:nvSpPr>
        <p:spPr>
          <a:xfrm>
            <a:off x="924443" y="1023257"/>
            <a:ext cx="3732902" cy="4570457"/>
          </a:xfrm>
          <a:effectLst/>
        </p:spPr>
        <p:txBody>
          <a:bodyPr>
            <a:normAutofit/>
          </a:bodyPr>
          <a:lstStyle/>
          <a:p>
            <a:pPr algn="l"/>
            <a:r>
              <a:rPr lang="en-IN"/>
              <a:t>Conclusion</a:t>
            </a:r>
          </a:p>
        </p:txBody>
      </p:sp>
      <p:cxnSp>
        <p:nvCxnSpPr>
          <p:cNvPr id="12" name="Straight Connector 11">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8F3C50-8AC3-D84F-B78E-46B3ACA8A088}"/>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52560" y="1023257"/>
            <a:ext cx="6025645" cy="4570457"/>
          </a:xfrm>
          <a:effectLst/>
        </p:spPr>
        <p:txBody>
          <a:bodyPr>
            <a:normAutofit/>
          </a:bodyPr>
          <a:lstStyle/>
          <a:p>
            <a:pPr marL="0" indent="0">
              <a:spcBef>
                <a:spcPts val="2500"/>
              </a:spcBef>
              <a:buNone/>
            </a:pPr>
            <a:r>
              <a:rPr lang="en-US" sz="1400" b="1"/>
              <a:t>Importance of MapReduce</a:t>
            </a:r>
          </a:p>
          <a:p>
            <a:pPr marL="0" lvl="1" indent="0">
              <a:buNone/>
            </a:pPr>
            <a:r>
              <a:rPr lang="en-US" sz="1400"/>
              <a:t>MapReduce revolutionizes the processing of large datasets, making it an essential tool for data analysis.</a:t>
            </a:r>
          </a:p>
          <a:p>
            <a:pPr marL="0" indent="0">
              <a:spcBef>
                <a:spcPts val="2500"/>
              </a:spcBef>
              <a:buNone/>
            </a:pPr>
            <a:r>
              <a:rPr lang="en-US" sz="1400" b="1"/>
              <a:t>Understanding Architecture</a:t>
            </a:r>
          </a:p>
          <a:p>
            <a:pPr marL="0" lvl="1" indent="0">
              <a:buNone/>
            </a:pPr>
            <a:r>
              <a:rPr lang="en-US" sz="1400"/>
              <a:t>Grasping the architecture of MapReduce is crucial to effectively using the Hadoop ecosystem for big data.</a:t>
            </a:r>
          </a:p>
          <a:p>
            <a:pPr marL="0" indent="0">
              <a:spcBef>
                <a:spcPts val="2500"/>
              </a:spcBef>
              <a:buNone/>
            </a:pPr>
            <a:r>
              <a:rPr lang="en-US" sz="1400" b="1"/>
              <a:t>Applications of MapReduce</a:t>
            </a:r>
          </a:p>
          <a:p>
            <a:pPr marL="0" lvl="1" indent="0">
              <a:buNone/>
            </a:pPr>
            <a:r>
              <a:rPr lang="en-US" sz="1400"/>
              <a:t>MapReduce has numerous applications in big data analytics, enhancing how organizations process information.</a:t>
            </a:r>
            <a:endParaRPr lang="en-IN" sz="1400"/>
          </a:p>
        </p:txBody>
      </p:sp>
    </p:spTree>
    <p:extLst>
      <p:ext uri="{BB962C8B-B14F-4D97-AF65-F5344CB8AC3E}">
        <p14:creationId xmlns:p14="http://schemas.microsoft.com/office/powerpoint/2010/main" val="8310363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0E0534-2CCA-76E9-909E-65BDE6A68D15}"/>
              </a:ext>
            </a:extLst>
          </p:cNvPr>
          <p:cNvSpPr>
            <a:spLocks noGrp="1"/>
          </p:cNvSpPr>
          <p:nvPr>
            <p:ph type="ctrTitle"/>
          </p:nvPr>
        </p:nvSpPr>
        <p:spPr>
          <a:xfrm>
            <a:off x="924444" y="966851"/>
            <a:ext cx="6889930" cy="4626864"/>
          </a:xfrm>
          <a:effectLst/>
        </p:spPr>
        <p:txBody>
          <a:bodyPr anchor="ctr">
            <a:normAutofit/>
          </a:bodyPr>
          <a:lstStyle/>
          <a:p>
            <a:pPr algn="r"/>
            <a:r>
              <a:rPr lang="en-IN"/>
              <a:t>Introduction to Big Data and Hadoop</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6109"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69067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3D9BD5-A493-4B97-963D-60135D5338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F759AF4-E342-4E60-8A32-C44A328F2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842B2F-0687-49FD-5D15-5123D0F90936}"/>
              </a:ext>
            </a:extLst>
          </p:cNvPr>
          <p:cNvSpPr>
            <a:spLocks noGrp="1"/>
          </p:cNvSpPr>
          <p:nvPr>
            <p:ph type="title"/>
          </p:nvPr>
        </p:nvSpPr>
        <p:spPr>
          <a:xfrm>
            <a:off x="924443" y="1023257"/>
            <a:ext cx="3732902" cy="4570457"/>
          </a:xfrm>
          <a:effectLst/>
        </p:spPr>
        <p:txBody>
          <a:bodyPr>
            <a:normAutofit/>
          </a:bodyPr>
          <a:lstStyle/>
          <a:p>
            <a:pPr algn="l"/>
            <a:r>
              <a:rPr lang="en-IN"/>
              <a:t>Defining Big Data and Its Challenges</a:t>
            </a:r>
          </a:p>
        </p:txBody>
      </p:sp>
      <p:cxnSp>
        <p:nvCxnSpPr>
          <p:cNvPr id="13" name="Straight Connector 12">
            <a:extLst>
              <a:ext uri="{FF2B5EF4-FFF2-40B4-BE49-F238E27FC236}">
                <a16:creationId xmlns:a16="http://schemas.microsoft.com/office/drawing/2014/main" id="{A49B2805-6469-407A-A68A-BB85AC8A85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68371"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4">
            <a:extLst>
              <a:ext uri="{FF2B5EF4-FFF2-40B4-BE49-F238E27FC236}">
                <a16:creationId xmlns:a16="http://schemas.microsoft.com/office/drawing/2014/main" id="{A0CDC4ED-A829-46DF-9DCC-65A2A0156CD4}"/>
              </a:ext>
            </a:extLst>
          </p:cNvPr>
          <p:cNvGraphicFramePr>
            <a:graphicFrameLocks noGrp="1"/>
          </p:cNvGraphicFramePr>
          <p:nvPr>
            <p:ph idx="1"/>
            <p:extLst>
              <p:ext uri="{D42A27DB-BD31-4B8C-83A1-F6EECF244321}">
                <p14:modId xmlns:p14="http://schemas.microsoft.com/office/powerpoint/2010/main" val="104467908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5252560" y="1023257"/>
          <a:ext cx="6025645" cy="4570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010212"/>
      </p:ext>
    </p:extLst>
  </p:cSld>
  <p:clrMapOvr>
    <a:overrideClrMapping bg1="lt1" tx1="dk1" bg2="lt2" tx2="dk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EFD330-F6DD-BAE8-7E3F-3526F8EB1ED0}"/>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Overview of Hadoop Ecosystem</a:t>
            </a:r>
          </a:p>
        </p:txBody>
      </p:sp>
      <p:sp>
        <p:nvSpPr>
          <p:cNvPr id="4" name="Content Placeholder 3">
            <a:extLst>
              <a:ext uri="{FF2B5EF4-FFF2-40B4-BE49-F238E27FC236}">
                <a16:creationId xmlns:a16="http://schemas.microsoft.com/office/drawing/2014/main" id="{7686CD5F-B63B-3193-9BD4-8A3F29F22D6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2132822"/>
            <a:ext cx="5546272" cy="3658378"/>
          </a:xfrm>
        </p:spPr>
        <p:txBody>
          <a:bodyPr>
            <a:normAutofit/>
          </a:bodyPr>
          <a:lstStyle/>
          <a:p>
            <a:pPr marL="0" indent="0">
              <a:spcBef>
                <a:spcPts val="2500"/>
              </a:spcBef>
              <a:buNone/>
            </a:pPr>
            <a:r>
              <a:rPr lang="en-US" sz="1400" b="1"/>
              <a:t>Hadoop Distributed File System (HDFS)</a:t>
            </a:r>
          </a:p>
          <a:p>
            <a:pPr marL="0" lvl="1" indent="0">
              <a:buNone/>
            </a:pPr>
            <a:r>
              <a:rPr lang="en-US" sz="1400"/>
              <a:t>HDFS is the primary storage system of the Hadoop ecosystem, designed to store large files across multiple machines reliably.</a:t>
            </a:r>
          </a:p>
          <a:p>
            <a:pPr marL="0" indent="0">
              <a:spcBef>
                <a:spcPts val="2500"/>
              </a:spcBef>
              <a:buNone/>
            </a:pPr>
            <a:r>
              <a:rPr lang="en-US" sz="1400" b="1"/>
              <a:t>YARN</a:t>
            </a:r>
          </a:p>
          <a:p>
            <a:pPr marL="0" lvl="1" indent="0">
              <a:buNone/>
            </a:pPr>
            <a:r>
              <a:rPr lang="en-US" sz="1400"/>
              <a:t>YARN (Yet Another Resource Negotiator) is the resource management layer of Hadoop that allocates resources and manages workloads effectively.</a:t>
            </a:r>
          </a:p>
          <a:p>
            <a:pPr marL="0" indent="0">
              <a:spcBef>
                <a:spcPts val="2500"/>
              </a:spcBef>
              <a:buNone/>
            </a:pPr>
            <a:r>
              <a:rPr lang="en-US" sz="1400" b="1"/>
              <a:t>Data Processing Tools</a:t>
            </a:r>
          </a:p>
          <a:p>
            <a:pPr marL="0" lvl="1" indent="0">
              <a:buNone/>
            </a:pPr>
            <a:r>
              <a:rPr lang="en-US" sz="1400"/>
              <a:t>The Hadoop ecosystem includes various tools like MapReduce, Hive, and Pig for data processing and management, enabling efficient data analysis.</a:t>
            </a:r>
            <a:endParaRPr lang="en-IN" sz="1400"/>
          </a:p>
        </p:txBody>
      </p:sp>
      <p:pic>
        <p:nvPicPr>
          <p:cNvPr id="12" name="Picture 11">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Cloud computing digital concept">
            <a:extLst>
              <a:ext uri="{FF2B5EF4-FFF2-40B4-BE49-F238E27FC236}">
                <a16:creationId xmlns:a16="http://schemas.microsoft.com/office/drawing/2014/main" id="{DC6345EB-74CB-4D34-848F-7BD3C32AEC4C}"/>
              </a:ext>
            </a:extLst>
          </p:cNvPr>
          <p:cNvPicPr>
            <a:picLocks noGrp="1" noChangeAspect="1"/>
          </p:cNvPicPr>
          <p:nvPr>
            <p:ph sz="half" idx="1"/>
          </p:nvPr>
        </p:nvPicPr>
        <p:blipFill>
          <a:blip r:embed="rId5"/>
          <a:srcRect l="15469" r="14340"/>
          <a:stretch/>
        </p:blipFill>
        <p:spPr>
          <a:xfrm>
            <a:off x="7066560" y="2132822"/>
            <a:ext cx="4065464" cy="3258006"/>
          </a:xfrm>
          <a:prstGeom prst="rect">
            <a:avLst/>
          </a:prstGeom>
        </p:spPr>
      </p:pic>
    </p:spTree>
    <p:extLst>
      <p:ext uri="{BB962C8B-B14F-4D97-AF65-F5344CB8AC3E}">
        <p14:creationId xmlns:p14="http://schemas.microsoft.com/office/powerpoint/2010/main" val="419487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6E7478-D3A3-183D-7A25-CF5FE621C6F3}"/>
              </a:ext>
            </a:extLst>
          </p:cNvPr>
          <p:cNvSpPr>
            <a:spLocks noGrp="1"/>
          </p:cNvSpPr>
          <p:nvPr>
            <p:ph type="title"/>
          </p:nvPr>
        </p:nvSpPr>
        <p:spPr>
          <a:xfrm>
            <a:off x="913795" y="609600"/>
            <a:ext cx="10353762" cy="1257300"/>
          </a:xfrm>
        </p:spPr>
        <p:txBody>
          <a:bodyPr vert="horz" lIns="91440" tIns="45720" rIns="91440" bIns="45720" rtlCol="0" anchor="ctr">
            <a:normAutofit/>
          </a:bodyPr>
          <a:lstStyle/>
          <a:p>
            <a:r>
              <a:rPr lang="en-US" sz="4000"/>
              <a:t>Significance of Hadoop in Big Data Processing</a:t>
            </a:r>
          </a:p>
        </p:txBody>
      </p:sp>
      <p:sp>
        <p:nvSpPr>
          <p:cNvPr id="4" name="Content Placeholder 3">
            <a:extLst>
              <a:ext uri="{FF2B5EF4-FFF2-40B4-BE49-F238E27FC236}">
                <a16:creationId xmlns:a16="http://schemas.microsoft.com/office/drawing/2014/main" id="{648EBF05-FBB7-8636-46F8-1DD025FB8E8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2132822"/>
            <a:ext cx="5546272" cy="3658378"/>
          </a:xfrm>
        </p:spPr>
        <p:txBody>
          <a:bodyPr>
            <a:normAutofit/>
          </a:bodyPr>
          <a:lstStyle/>
          <a:p>
            <a:pPr marL="0" indent="0">
              <a:spcBef>
                <a:spcPts val="2500"/>
              </a:spcBef>
              <a:buNone/>
            </a:pPr>
            <a:r>
              <a:rPr lang="en-US" sz="1400" b="1"/>
              <a:t>Scalable Framework</a:t>
            </a:r>
          </a:p>
          <a:p>
            <a:pPr marL="0" lvl="1" indent="0">
              <a:buNone/>
            </a:pPr>
            <a:r>
              <a:rPr lang="en-US" sz="1400"/>
              <a:t>Hadoop offers a scalable framework allowing organizations to expand their data processing capabilities as needed, adapting to growing data volumes.</a:t>
            </a:r>
          </a:p>
          <a:p>
            <a:pPr marL="0" indent="0">
              <a:spcBef>
                <a:spcPts val="2500"/>
              </a:spcBef>
              <a:buNone/>
            </a:pPr>
            <a:r>
              <a:rPr lang="en-US" sz="1400" b="1"/>
              <a:t>Distributed Processing</a:t>
            </a:r>
          </a:p>
          <a:p>
            <a:pPr marL="0" lvl="1" indent="0">
              <a:buNone/>
            </a:pPr>
            <a:r>
              <a:rPr lang="en-US" sz="1400"/>
              <a:t>Hadoop's distributed processing enables the efficient handling of large datasets across multiple nodes, enhancing performance and reliability.</a:t>
            </a:r>
          </a:p>
          <a:p>
            <a:pPr marL="0" indent="0">
              <a:spcBef>
                <a:spcPts val="2500"/>
              </a:spcBef>
              <a:buNone/>
            </a:pPr>
            <a:r>
              <a:rPr lang="en-US" sz="1400" b="1"/>
              <a:t>Versatile Data Handling</a:t>
            </a:r>
          </a:p>
          <a:p>
            <a:pPr marL="0" lvl="1" indent="0">
              <a:buNone/>
            </a:pPr>
            <a:r>
              <a:rPr lang="en-US" sz="1400"/>
              <a:t>Hadoop's ability to process various data types, including structured and unstructured data, makes it crucial for modern data analytics.</a:t>
            </a:r>
            <a:endParaRPr lang="en-IN" sz="1400"/>
          </a:p>
        </p:txBody>
      </p:sp>
      <p:pic>
        <p:nvPicPr>
          <p:cNvPr id="12" name="Picture 11">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5" name="Content Placeholder 4" descr="File folder big data internet network cloud computing">
            <a:extLst>
              <a:ext uri="{FF2B5EF4-FFF2-40B4-BE49-F238E27FC236}">
                <a16:creationId xmlns:a16="http://schemas.microsoft.com/office/drawing/2014/main" id="{006C4FFD-7A8D-426A-A3FD-4630A94D626F}"/>
              </a:ext>
            </a:extLst>
          </p:cNvPr>
          <p:cNvPicPr>
            <a:picLocks noGrp="1" noChangeAspect="1"/>
          </p:cNvPicPr>
          <p:nvPr>
            <p:ph sz="half" idx="1"/>
          </p:nvPr>
        </p:nvPicPr>
        <p:blipFill>
          <a:blip r:embed="rId5"/>
          <a:srcRect l="10954" r="11056"/>
          <a:stretch/>
        </p:blipFill>
        <p:spPr>
          <a:xfrm>
            <a:off x="7066560" y="2132822"/>
            <a:ext cx="4065464" cy="3258006"/>
          </a:xfrm>
          <a:prstGeom prst="rect">
            <a:avLst/>
          </a:prstGeom>
        </p:spPr>
      </p:pic>
    </p:spTree>
    <p:extLst>
      <p:ext uri="{BB962C8B-B14F-4D97-AF65-F5344CB8AC3E}">
        <p14:creationId xmlns:p14="http://schemas.microsoft.com/office/powerpoint/2010/main" val="1103344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FC186A-5A9F-4A9A-A72D-DFBBE9934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E8EE1E2B-262B-4EE5-9AB3-125FAB1A8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ln w="15875" cap="sq" cmpd="sng">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E61B3-5C9C-7E25-7632-D084BBD5E3A5}"/>
              </a:ext>
            </a:extLst>
          </p:cNvPr>
          <p:cNvSpPr>
            <a:spLocks noGrp="1"/>
          </p:cNvSpPr>
          <p:nvPr>
            <p:ph type="ctrTitle"/>
          </p:nvPr>
        </p:nvSpPr>
        <p:spPr>
          <a:xfrm>
            <a:off x="924444" y="966851"/>
            <a:ext cx="6889930" cy="4626864"/>
          </a:xfrm>
          <a:effectLst/>
        </p:spPr>
        <p:txBody>
          <a:bodyPr anchor="ctr">
            <a:normAutofit/>
          </a:bodyPr>
          <a:lstStyle/>
          <a:p>
            <a:pPr algn="r"/>
            <a:r>
              <a:rPr lang="en-IN"/>
              <a:t>Basics of MapReduce</a:t>
            </a:r>
          </a:p>
        </p:txBody>
      </p:sp>
      <p:cxnSp>
        <p:nvCxnSpPr>
          <p:cNvPr id="11" name="Straight Connector 10">
            <a:extLst>
              <a:ext uri="{FF2B5EF4-FFF2-40B4-BE49-F238E27FC236}">
                <a16:creationId xmlns:a16="http://schemas.microsoft.com/office/drawing/2014/main" id="{862CADB7-E9BE-4376-8036-0D21CBDC96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6109"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65112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descr="abstract programm binary code  and colored array cube Database">
            <a:extLst>
              <a:ext uri="{FF2B5EF4-FFF2-40B4-BE49-F238E27FC236}">
                <a16:creationId xmlns:a16="http://schemas.microsoft.com/office/drawing/2014/main" id="{1412BB85-B569-4CB8-985F-91829ACEA39F}"/>
              </a:ext>
            </a:extLst>
          </p:cNvPr>
          <p:cNvPicPr>
            <a:picLocks noGrp="1" noChangeAspect="1"/>
          </p:cNvPicPr>
          <p:nvPr>
            <p:ph sz="half" idx="1"/>
          </p:nvPr>
        </p:nvPicPr>
        <p:blipFill>
          <a:blip r:embed="rId4"/>
          <a:srcRect b="7787"/>
          <a:stretch/>
        </p:blipFill>
        <p:spPr>
          <a:xfrm>
            <a:off x="1" y="10"/>
            <a:ext cx="12192000" cy="6857990"/>
          </a:xfrm>
          <a:prstGeom prst="rect">
            <a:avLst/>
          </a:prstGeom>
        </p:spPr>
      </p:pic>
      <p:sp useBgFill="1">
        <p:nvSpPr>
          <p:cNvPr id="10"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748093" y="1371604"/>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dec="http://schemas.microsoft.com/office/drawing/2017/decorative" xmlns:p16="http://schemas.microsoft.com/office/powerpoint/2015/main" xmlns:p202="http://schemas.microsoft.com/office/powerpoint/2020/02/main"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0B8A0B54-9F95-CB00-F1F5-EE164134B3F8}"/>
              </a:ext>
            </a:extLst>
          </p:cNvPr>
          <p:cNvSpPr>
            <a:spLocks noGrp="1"/>
          </p:cNvSpPr>
          <p:nvPr>
            <p:ph type="title"/>
          </p:nvPr>
        </p:nvSpPr>
        <p:spPr>
          <a:xfrm>
            <a:off x="7780424" y="845389"/>
            <a:ext cx="3596420" cy="979017"/>
          </a:xfrm>
        </p:spPr>
        <p:txBody>
          <a:bodyPr vert="horz" lIns="91440" tIns="45720" rIns="91440" bIns="45720" rtlCol="0" anchor="b">
            <a:normAutofit/>
          </a:bodyPr>
          <a:lstStyle/>
          <a:p>
            <a:pPr algn="l"/>
            <a:r>
              <a:rPr lang="en-US" sz="2400"/>
              <a:t>Concept and Origin of MapReduce</a:t>
            </a:r>
          </a:p>
        </p:txBody>
      </p:sp>
      <p:sp>
        <p:nvSpPr>
          <p:cNvPr id="4" name="Content Placeholder 3">
            <a:extLst>
              <a:ext uri="{FF2B5EF4-FFF2-40B4-BE49-F238E27FC236}">
                <a16:creationId xmlns:a16="http://schemas.microsoft.com/office/drawing/2014/main" id="{B15292BD-E50F-A028-C7FC-37B9693CE43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780424" y="1968238"/>
            <a:ext cx="3531684" cy="3679189"/>
          </a:xfrm>
        </p:spPr>
        <p:txBody>
          <a:bodyPr>
            <a:normAutofit/>
          </a:bodyPr>
          <a:lstStyle/>
          <a:p>
            <a:pPr marL="0" indent="0">
              <a:spcBef>
                <a:spcPts val="2500"/>
              </a:spcBef>
              <a:buNone/>
            </a:pPr>
            <a:r>
              <a:rPr lang="en-US" sz="1400" b="1"/>
              <a:t>Introduction of MapReduce</a:t>
            </a:r>
          </a:p>
          <a:p>
            <a:pPr marL="0" lvl="1" indent="0">
              <a:buNone/>
            </a:pPr>
            <a:r>
              <a:rPr lang="en-US" sz="1400"/>
              <a:t>MapReduce was developed by Google to handle large data processing tasks efficiently in a distributed computing environment.</a:t>
            </a:r>
          </a:p>
          <a:p>
            <a:pPr marL="0" indent="0">
              <a:spcBef>
                <a:spcPts val="2500"/>
              </a:spcBef>
              <a:buNone/>
            </a:pPr>
            <a:r>
              <a:rPr lang="en-US" sz="1400" b="1"/>
              <a:t>Core Feature of Hadoop</a:t>
            </a:r>
          </a:p>
          <a:p>
            <a:pPr marL="0" lvl="1" indent="0">
              <a:buNone/>
            </a:pPr>
            <a:r>
              <a:rPr lang="en-US" sz="1400"/>
              <a:t>MapReduce has become an essential part of the Hadoop framework, which allows for scalable and efficient data processing applications.</a:t>
            </a:r>
            <a:endParaRPr lang="en-IN" sz="1400"/>
          </a:p>
        </p:txBody>
      </p:sp>
    </p:spTree>
    <p:extLst>
      <p:ext uri="{BB962C8B-B14F-4D97-AF65-F5344CB8AC3E}">
        <p14:creationId xmlns:p14="http://schemas.microsoft.com/office/powerpoint/2010/main" val="1053448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Content Placeholder 4" descr="Shiny pyramid greenhouse sustainable growth and finance concept">
            <a:extLst>
              <a:ext uri="{FF2B5EF4-FFF2-40B4-BE49-F238E27FC236}">
                <a16:creationId xmlns:a16="http://schemas.microsoft.com/office/drawing/2014/main" id="{66719F6D-79D7-4BE3-B2B3-558E7D16D58A}"/>
              </a:ext>
            </a:extLst>
          </p:cNvPr>
          <p:cNvPicPr>
            <a:picLocks noGrp="1" noChangeAspect="1"/>
          </p:cNvPicPr>
          <p:nvPr>
            <p:ph sz="half" idx="1"/>
          </p:nvPr>
        </p:nvPicPr>
        <p:blipFill>
          <a:blip r:embed="rId4"/>
          <a:srcRect t="15730"/>
          <a:stretch/>
        </p:blipFill>
        <p:spPr>
          <a:xfrm>
            <a:off x="1" y="10"/>
            <a:ext cx="12192000" cy="6857990"/>
          </a:xfrm>
          <a:prstGeom prst="rect">
            <a:avLst/>
          </a:prstGeom>
        </p:spPr>
      </p:pic>
      <p:sp useBgFill="1">
        <p:nvSpPr>
          <p:cNvPr id="10"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dec="http://schemas.microsoft.com/office/drawing/2017/decorative" xmlns:p16="http://schemas.microsoft.com/office/powerpoint/2015/main" xmlns:p202="http://schemas.microsoft.com/office/powerpoint/2020/02/main"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49835CE3-D2A8-D7C0-0780-F901257DEC90}"/>
              </a:ext>
            </a:extLst>
          </p:cNvPr>
          <p:cNvSpPr>
            <a:spLocks noGrp="1"/>
          </p:cNvSpPr>
          <p:nvPr>
            <p:ph type="title"/>
          </p:nvPr>
        </p:nvSpPr>
        <p:spPr>
          <a:xfrm>
            <a:off x="913795" y="845388"/>
            <a:ext cx="3596420" cy="979016"/>
          </a:xfrm>
        </p:spPr>
        <p:txBody>
          <a:bodyPr vert="horz" lIns="91440" tIns="45720" rIns="91440" bIns="45720" rtlCol="0" anchor="b">
            <a:normAutofit/>
          </a:bodyPr>
          <a:lstStyle/>
          <a:p>
            <a:pPr algn="l"/>
            <a:r>
              <a:rPr lang="en-US" sz="2000"/>
              <a:t>How MapReduce Works: The Map and Reduce Phases</a:t>
            </a:r>
          </a:p>
        </p:txBody>
      </p:sp>
      <p:sp>
        <p:nvSpPr>
          <p:cNvPr id="4" name="Content Placeholder 3">
            <a:extLst>
              <a:ext uri="{FF2B5EF4-FFF2-40B4-BE49-F238E27FC236}">
                <a16:creationId xmlns:a16="http://schemas.microsoft.com/office/drawing/2014/main" id="{B066F202-02EF-4A30-D03E-EDD4580CF2F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913795" y="1968237"/>
            <a:ext cx="3531684" cy="3679189"/>
          </a:xfrm>
        </p:spPr>
        <p:txBody>
          <a:bodyPr>
            <a:normAutofit/>
          </a:bodyPr>
          <a:lstStyle/>
          <a:p>
            <a:pPr marL="0" indent="0">
              <a:spcBef>
                <a:spcPts val="2500"/>
              </a:spcBef>
              <a:buNone/>
            </a:pPr>
            <a:r>
              <a:rPr lang="en-US" sz="1400" b="1"/>
              <a:t>Map Phase</a:t>
            </a:r>
          </a:p>
          <a:p>
            <a:pPr marL="0" lvl="1" indent="0">
              <a:buNone/>
            </a:pPr>
            <a:r>
              <a:rPr lang="en-US" sz="1400"/>
              <a:t>The Map phase processes input data to produce key-value pairs that summarize the data's essential information.</a:t>
            </a:r>
          </a:p>
          <a:p>
            <a:pPr marL="0" indent="0">
              <a:spcBef>
                <a:spcPts val="2500"/>
              </a:spcBef>
              <a:buNone/>
            </a:pPr>
            <a:r>
              <a:rPr lang="en-US" sz="1400" b="1"/>
              <a:t>Reduce Phase</a:t>
            </a:r>
          </a:p>
          <a:p>
            <a:pPr marL="0" lvl="1" indent="0">
              <a:buNone/>
            </a:pPr>
            <a:r>
              <a:rPr lang="en-US" sz="1400"/>
              <a:t>The Reduce phase aggregates the key-value pairs generated in the Map phase to produce the final output.</a:t>
            </a:r>
            <a:endParaRPr lang="en-IN" sz="1400"/>
          </a:p>
        </p:txBody>
      </p:sp>
    </p:spTree>
    <p:extLst>
      <p:ext uri="{BB962C8B-B14F-4D97-AF65-F5344CB8AC3E}">
        <p14:creationId xmlns:p14="http://schemas.microsoft.com/office/powerpoint/2010/main" val="3734467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{176C8E8B-505D-45A8-8E40-3DB76F92136F}tf11665031_win32</Template>
  <TotalTime>151</TotalTime>
  <Words>1965</Words>
  <Application>Microsoft Office PowerPoint</Application>
  <PresentationFormat>Widescreen</PresentationFormat>
  <Paragraphs>167</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Arial Nova</vt:lpstr>
      <vt:lpstr>Arial Nova Light</vt:lpstr>
      <vt:lpstr>Wingdings 2</vt:lpstr>
      <vt:lpstr>SlateVTI</vt:lpstr>
      <vt:lpstr>Understanding MapReduce in Hadoop: Revolutionizing Big Data Processing</vt:lpstr>
      <vt:lpstr>Agenda Overview</vt:lpstr>
      <vt:lpstr>Introduction to Big Data and Hadoop</vt:lpstr>
      <vt:lpstr>Defining Big Data and Its Challenges</vt:lpstr>
      <vt:lpstr>Overview of Hadoop Ecosystem</vt:lpstr>
      <vt:lpstr>Significance of Hadoop in Big Data Processing</vt:lpstr>
      <vt:lpstr>Basics of MapReduce</vt:lpstr>
      <vt:lpstr>Concept and Origin of MapReduce</vt:lpstr>
      <vt:lpstr>How MapReduce Works: The Map and Reduce Phases</vt:lpstr>
      <vt:lpstr>Advantages of Using MapReduce for Data Processing</vt:lpstr>
      <vt:lpstr>MapReduce Architecture in Hadoop</vt:lpstr>
      <vt:lpstr>Components of MapReduce: JobTracker, TaskTracker</vt:lpstr>
      <vt:lpstr>Data Flow in MapReduce: From Input to Output</vt:lpstr>
      <vt:lpstr>Handling Tasks and Failures in MapReduce</vt:lpstr>
      <vt:lpstr>Implementing MapReduce Programs</vt:lpstr>
      <vt:lpstr>Writing a Basic MapReduce Program: The Mapper and Reducer</vt:lpstr>
      <vt:lpstr>Examples of Common MapReduce Jobs</vt:lpstr>
      <vt:lpstr>Optimization Techniques for Efficient MapReduce Jobs</vt:lpstr>
      <vt:lpstr>MapReduce Use Cases and Applications</vt:lpstr>
      <vt:lpstr>Use Cases in Different Industries</vt:lpstr>
      <vt:lpstr>Comparing MapReduce with Other Data Processing Models</vt:lpstr>
      <vt:lpstr>Future Trends in MapReduce and Hadoop Ecosystem</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2</cp:revision>
  <dcterms:created xsi:type="dcterms:W3CDTF">2025-04-15T13:42:34Z</dcterms:created>
  <dcterms:modified xsi:type="dcterms:W3CDTF">2025-04-16T02:38:57Z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